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65"/>
    <p:restoredTop sz="94680"/>
  </p:normalViewPr>
  <p:slideViewPr>
    <p:cSldViewPr snapToGrid="0" snapToObjects="1">
      <p:cViewPr varScale="1">
        <p:scale>
          <a:sx n="126" d="100"/>
          <a:sy n="126" d="100"/>
        </p:scale>
        <p:origin x="23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D451E5-2C76-2A49-B252-14F01C01BE8D}" type="datetimeFigureOut">
              <a:rPr lang="en-US" smtClean="0"/>
              <a:t>9/30/18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201B30-548A-524D-A6C2-473587639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45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EF8E3-9052-C247-92FA-5099338060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E461CF-DF46-1F47-BFCF-A3498CCE58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A2D96-409B-8D40-8945-664296FAD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9DFDE-094D-6A4A-9654-33C415108DB9}" type="datetime1">
              <a:rPr lang="en-US" smtClean="0"/>
              <a:t>9/30/18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01794-B895-BD45-AF1E-33D262BB0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76869-C7FA-E947-B214-2E66E87C2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D2FC-DF1D-2646-9066-A17D6AB8F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986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B0469-99B4-AD43-8F56-8DC44179B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B6D5C2-6B72-D942-9FC1-464180D0B1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40016-0143-7B41-84D7-7C3A18619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537B9-ECAB-174D-8DF6-1C041E704D00}" type="datetime1">
              <a:rPr lang="en-US" smtClean="0"/>
              <a:t>9/30/18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64F98-CD43-4447-8F07-47B16E873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DDCAF-F2BB-3D41-B93E-D051C67B7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D2FC-DF1D-2646-9066-A17D6AB8F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159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D9FBCB-DB82-A24A-96F7-D35A436661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3692E6-C543-8C4D-A794-E66873042C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7C40A-E68F-2B42-9113-24741DB40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616F5-ED4D-1A4E-A00F-EFBDB15128DB}" type="datetime1">
              <a:rPr lang="en-US" smtClean="0"/>
              <a:t>9/30/18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8877E-6E05-934B-9F19-4D0D2D523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382BD-8C7C-4D46-AE75-4278041C5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D2FC-DF1D-2646-9066-A17D6AB8F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634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0521F-9EA1-FE44-9443-DBE225E53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E4B11-ADC9-FC4E-98BB-6DB76F43F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23DEA9-E20D-5D44-AC12-822E6959D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14C48-B1E5-E046-AF2A-05A28085A5F8}" type="datetime1">
              <a:rPr lang="en-US" smtClean="0"/>
              <a:t>9/30/18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5E0C8A-6A5E-264D-9DA3-FA16C5605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C0444-23C6-DD40-8588-0A80DF6F9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D2FC-DF1D-2646-9066-A17D6AB8F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293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A1B19-DA7E-9E4A-B02D-2E97D3BE9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02E32-AB0F-4B4B-8AA1-190EE9951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BDB31-83A2-AC4F-8189-02B20ECDF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7BBA5-DA33-424C-9FF5-EABFD38467E3}" type="datetime1">
              <a:rPr lang="en-US" smtClean="0"/>
              <a:t>9/30/18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1F1C5-7B9C-CF48-8EAA-3BFB97D0E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CBB63-E6DA-6E45-8D61-6FDC289CC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D2FC-DF1D-2646-9066-A17D6AB8F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211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F1D90-4899-A945-8C20-AC4CEAE0B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CA1A6-EAD0-1D48-903D-74E1170CE6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97F36D-3DEB-5D41-A2DE-855B8F74F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38872F-38C8-354A-9D7C-55D2EDE41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F5F74-29DE-464A-9AC8-4FF9C7257AC3}" type="datetime1">
              <a:rPr lang="en-US" smtClean="0"/>
              <a:t>9/30/18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16C3C-7804-1D4C-B3C6-3C65F9BB5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F5DF5-C83F-9742-90CB-C12692CDF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D2FC-DF1D-2646-9066-A17D6AB8F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13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4363D-7DB8-6541-AD91-6B1881DB8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93206-7F99-4E4A-9421-0E11D5E15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0F45DF-495F-364A-A096-2FFDCBC547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3031F6-F352-654A-B1DA-EC8F449402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4759D1-433B-6546-AF4F-F38B4FE481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A21094-A83B-3143-AAAE-12A960421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39C09-CDD3-B94E-B91F-B66CC2A73CF8}" type="datetime1">
              <a:rPr lang="en-US" smtClean="0"/>
              <a:t>9/30/18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2230B7-6ABE-F944-B1E0-4DFB388B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778CF2-85E6-734B-941F-DDD3BFBEC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D2FC-DF1D-2646-9066-A17D6AB8F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908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F2213-ABF7-DC48-A289-A7EFF6081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1E2D97-97AD-924A-BCF0-E5FFB0F20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78D37-BDD5-C447-A416-DAAFF0328211}" type="datetime1">
              <a:rPr lang="en-US" smtClean="0"/>
              <a:t>9/30/18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990B12-9B96-F846-AC48-7F8B67AA7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418AE1-B18B-6240-8ECB-F4DF55D1F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D2FC-DF1D-2646-9066-A17D6AB8F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996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6A2CF3-DBB2-4443-8137-CEB668FD4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4CACB-9059-354D-B0C9-35647880448E}" type="datetime1">
              <a:rPr lang="en-US" smtClean="0"/>
              <a:t>9/30/18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5C737E-29D8-EE4A-8FCB-B2CFECFE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623E4-4C2E-F645-9B5B-1D3FBAACD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D2FC-DF1D-2646-9066-A17D6AB8F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379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8C634-3628-814A-B7B0-6B6B9C92E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FE315-30AD-9A47-8B76-F97DF2160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118400-67F7-5C48-B724-C192CF30FF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97FE91-CE3B-3248-86F0-E12F45E76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94FBC-EF11-534A-89D6-B9D8466BCD72}" type="datetime1">
              <a:rPr lang="en-US" smtClean="0"/>
              <a:t>9/30/18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017948-D088-CF4C-9FA3-0B55F8DC8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24031-5C70-4049-B8A2-8FBED4EA3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D2FC-DF1D-2646-9066-A17D6AB8F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75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5ABB9-4A8F-5045-A862-9242CDFC5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DAA7C0-95F6-3247-B74B-AFB9ADF407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E82EC6-0CDA-674E-B161-9BD4A246D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7BDF15-507B-504C-956D-50F02FF28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99949-8B53-FD4C-9B5A-9F9EA77878B9}" type="datetime1">
              <a:rPr lang="en-US" smtClean="0"/>
              <a:t>9/30/18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B5B96C-B752-8E4F-8C5B-E77A9067A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315201-D9BA-7543-8A42-EB4225931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D2FC-DF1D-2646-9066-A17D6AB8F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5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EF7F34-6604-5441-892A-DBCAE989C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330CA1-5AB8-E14B-BDA0-7AD8FB7E8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41C4C-E1D0-DD4C-B5BE-FECF06ABDD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667ED-8B8A-FF48-9227-D9F9BD16B2C7}" type="datetime1">
              <a:rPr lang="en-US" smtClean="0"/>
              <a:t>9/30/18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EC76E-6846-2C47-B72C-A69B9A316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78914-915A-2C41-A586-5FC6D1ABB7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8ED2FC-DF1D-2646-9066-A17D6AB8F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86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38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1.tiff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4.emf"/><Relationship Id="rId5" Type="http://schemas.openxmlformats.org/officeDocument/2006/relationships/image" Target="../media/image32.png"/><Relationship Id="rId10" Type="http://schemas.openxmlformats.org/officeDocument/2006/relationships/image" Target="../media/image3.emf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2BF77-B250-5F49-B469-38983F4A27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Lecture 10: Practical Guide to Tuning Deep Neural Networks – Part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F6D559-FEB5-664D-93B1-F31A0292CE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05275"/>
            <a:ext cx="9144000" cy="1655762"/>
          </a:xfrm>
        </p:spPr>
        <p:txBody>
          <a:bodyPr/>
          <a:lstStyle/>
          <a:p>
            <a:r>
              <a:rPr lang="en-US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Instructor: Yang Xu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12193-EDA7-5441-B903-31757B81C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E77A0-5B99-5246-A33D-03F4C139BC44}" type="datetime1">
              <a:rPr lang="en-US" smtClean="0"/>
              <a:t>9/30/18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AD48B-4A03-3F4E-A61A-399870F4A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4C3A4-2A0F-2C4C-82BF-9F6F58CC1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D2FC-DF1D-2646-9066-A17D6AB8FD73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D289F5-878B-B64B-927B-3F580691E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E9E7E6-D333-834F-9D44-758F6348F310}"/>
              </a:ext>
            </a:extLst>
          </p:cNvPr>
          <p:cNvSpPr txBox="1"/>
          <p:nvPr/>
        </p:nvSpPr>
        <p:spPr>
          <a:xfrm>
            <a:off x="5437383" y="5874027"/>
            <a:ext cx="6603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Slides inspired by the </a:t>
            </a:r>
            <a:r>
              <a:rPr lang="en-US" dirty="0" err="1">
                <a:solidFill>
                  <a:schemeClr val="accent3"/>
                </a:solidFill>
              </a:rPr>
              <a:t>deeplearning.ai</a:t>
            </a:r>
            <a:r>
              <a:rPr lang="en-US" dirty="0">
                <a:solidFill>
                  <a:schemeClr val="accent3"/>
                </a:solidFill>
              </a:rPr>
              <a:t> series courses on </a:t>
            </a:r>
            <a:r>
              <a:rPr lang="en-US" dirty="0" err="1">
                <a:solidFill>
                  <a:schemeClr val="accent3"/>
                </a:solidFill>
              </a:rPr>
              <a:t>Coursera.org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519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C06BA-D92A-CF43-A4B5-D370CCE57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690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Implementation of momentum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5F11C-AA00-614B-9BEF-11B433138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14C48-B1E5-E046-AF2A-05A28085A5F8}" type="datetime1">
              <a:rPr lang="en-US" smtClean="0"/>
              <a:t>9/30/18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917FB-EC0D-654D-99D8-71CB0CF97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EE8B8-F354-DA4E-8988-976115DAC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D2FC-DF1D-2646-9066-A17D6AB8FD73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81E430-43C2-D34E-A127-2BECF4ECD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4EF0C79-2A0D-804A-A780-DF8BEE7EEFD4}"/>
                  </a:ext>
                </a:extLst>
              </p:cNvPr>
              <p:cNvSpPr/>
              <p:nvPr/>
            </p:nvSpPr>
            <p:spPr>
              <a:xfrm>
                <a:off x="931769" y="1211996"/>
                <a:ext cx="18816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4EF0C79-2A0D-804A-A780-DF8BEE7EE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769" y="1211996"/>
                <a:ext cx="1881605" cy="369332"/>
              </a:xfrm>
              <a:prstGeom prst="rect">
                <a:avLst/>
              </a:prstGeom>
              <a:blipFill>
                <a:blip r:embed="rId3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7B54445-B199-E048-92AA-50A797195BD5}"/>
              </a:ext>
            </a:extLst>
          </p:cNvPr>
          <p:cNvSpPr txBox="1"/>
          <p:nvPr/>
        </p:nvSpPr>
        <p:spPr>
          <a:xfrm>
            <a:off x="931769" y="1683679"/>
            <a:ext cx="260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a typeface="Apple Symbols" panose="02000000000000000000" pitchFamily="2" charset="-79"/>
                <a:cs typeface="Apple Symbols" panose="02000000000000000000" pitchFamily="2" charset="-79"/>
              </a:rPr>
              <a:t>for t  in range(</a:t>
            </a:r>
            <a:r>
              <a:rPr lang="en-US" dirty="0" err="1">
                <a:ea typeface="Apple Symbols" panose="02000000000000000000" pitchFamily="2" charset="-79"/>
                <a:cs typeface="Apple Symbols" panose="02000000000000000000" pitchFamily="2" charset="-79"/>
              </a:rPr>
              <a:t>num_iters</a:t>
            </a:r>
            <a:r>
              <a:rPr lang="en-US" dirty="0">
                <a:ea typeface="Apple Symbols" panose="02000000000000000000" pitchFamily="2" charset="-79"/>
                <a:cs typeface="Apple Symbols" panose="02000000000000000000" pitchFamily="2" charset="-79"/>
              </a:rPr>
              <a:t>):</a:t>
            </a:r>
            <a:endParaRPr lang="en-US" dirty="0">
              <a:solidFill>
                <a:srgbClr val="FF0000"/>
              </a:solidFill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00F994-5110-D84E-9D58-44D44AD90E6E}"/>
                  </a:ext>
                </a:extLst>
              </p:cNvPr>
              <p:cNvSpPr txBox="1"/>
              <p:nvPr/>
            </p:nvSpPr>
            <p:spPr>
              <a:xfrm>
                <a:off x="1650381" y="2155362"/>
                <a:ext cx="46451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𝑑𝑤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𝑑𝑏</m:t>
                    </m:r>
                  </m:oMath>
                </a14:m>
                <a:r>
                  <a:rPr lang="en-US" dirty="0"/>
                  <a:t> on the current mini-batch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00F994-5110-D84E-9D58-44D44AD90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381" y="2155362"/>
                <a:ext cx="4645118" cy="369332"/>
              </a:xfrm>
              <a:prstGeom prst="rect">
                <a:avLst/>
              </a:prstGeom>
              <a:blipFill>
                <a:blip r:embed="rId4"/>
                <a:stretch>
                  <a:fillRect l="-1090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1AFDEB-BED6-A942-A981-58510881E963}"/>
                  </a:ext>
                </a:extLst>
              </p:cNvPr>
              <p:cNvSpPr txBox="1"/>
              <p:nvPr/>
            </p:nvSpPr>
            <p:spPr>
              <a:xfrm>
                <a:off x="1705154" y="2641593"/>
                <a:ext cx="25919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1AFDEB-BED6-A942-A981-58510881E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154" y="2641593"/>
                <a:ext cx="2591928" cy="276999"/>
              </a:xfrm>
              <a:prstGeom prst="rect">
                <a:avLst/>
              </a:prstGeom>
              <a:blipFill>
                <a:blip r:embed="rId5"/>
                <a:stretch>
                  <a:fillRect l="-488" r="-1463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9CA2A1-3E52-2C47-9B12-335D78B16F70}"/>
                  </a:ext>
                </a:extLst>
              </p:cNvPr>
              <p:cNvSpPr txBox="1"/>
              <p:nvPr/>
            </p:nvSpPr>
            <p:spPr>
              <a:xfrm>
                <a:off x="1705154" y="3007010"/>
                <a:ext cx="2472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9CA2A1-3E52-2C47-9B12-335D78B16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154" y="3007010"/>
                <a:ext cx="2472023" cy="276999"/>
              </a:xfrm>
              <a:prstGeom prst="rect">
                <a:avLst/>
              </a:prstGeom>
              <a:blipFill>
                <a:blip r:embed="rId6"/>
                <a:stretch>
                  <a:fillRect l="-510" r="-1531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74BD871-9F14-A448-89EC-82F5D7508742}"/>
                  </a:ext>
                </a:extLst>
              </p:cNvPr>
              <p:cNvSpPr/>
              <p:nvPr/>
            </p:nvSpPr>
            <p:spPr>
              <a:xfrm>
                <a:off x="1652711" y="3429389"/>
                <a:ext cx="30797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𝑑𝑤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𝑑𝑏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74BD871-9F14-A448-89EC-82F5D75087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711" y="3429389"/>
                <a:ext cx="3079754" cy="369332"/>
              </a:xfrm>
              <a:prstGeom prst="rect">
                <a:avLst/>
              </a:prstGeom>
              <a:blipFill>
                <a:blip r:embed="rId7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A6A464F-7E81-1647-A4AC-BB47FC7BF249}"/>
                  </a:ext>
                </a:extLst>
              </p:cNvPr>
              <p:cNvSpPr txBox="1"/>
              <p:nvPr/>
            </p:nvSpPr>
            <p:spPr>
              <a:xfrm>
                <a:off x="933148" y="4309518"/>
                <a:ext cx="64880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is a hyperparameter that can be tuned. Common choice: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A6A464F-7E81-1647-A4AC-BB47FC7BF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48" y="4309518"/>
                <a:ext cx="6488058" cy="369332"/>
              </a:xfrm>
              <a:prstGeom prst="rect">
                <a:avLst/>
              </a:prstGeom>
              <a:blipFill>
                <a:blip r:embed="rId8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A2ACA0E-4512-E745-A851-6ECEBBAA77C6}"/>
              </a:ext>
            </a:extLst>
          </p:cNvPr>
          <p:cNvSpPr txBox="1"/>
          <p:nvPr/>
        </p:nvSpPr>
        <p:spPr>
          <a:xfrm>
            <a:off x="931769" y="4961509"/>
            <a:ext cx="6751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Momentum almost always works better than vanilla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30516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BE47F-1F57-B142-B930-667CCAC5B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6377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RMSprop</a:t>
            </a:r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D4BEE-5669-7248-AE84-28B08EE80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3257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dirty="0"/>
              <a:t>RMS = root mean square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Similar effect as momentum, different mechanism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C8E98-46FC-474F-B4BC-078198A53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14C48-B1E5-E046-AF2A-05A28085A5F8}" type="datetime1">
              <a:rPr lang="en-US" smtClean="0"/>
              <a:t>9/30/18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85EB8-DD98-1E4F-8C27-B73EEBA2F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2C7EA-1713-B544-971E-898A089EA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D2FC-DF1D-2646-9066-A17D6AB8FD73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49151-C1E6-8041-8B0F-D4564A4B9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448A2F6-098F-BC4D-9F47-3A1EBE28C910}"/>
              </a:ext>
            </a:extLst>
          </p:cNvPr>
          <p:cNvGrpSpPr/>
          <p:nvPr/>
        </p:nvGrpSpPr>
        <p:grpSpPr>
          <a:xfrm>
            <a:off x="1509132" y="3029491"/>
            <a:ext cx="9173736" cy="1538869"/>
            <a:chOff x="1813932" y="4491393"/>
            <a:chExt cx="9173736" cy="153886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9EE57B4-1142-284E-BA12-2D0DF79DE786}"/>
                </a:ext>
              </a:extLst>
            </p:cNvPr>
            <p:cNvSpPr/>
            <p:nvPr/>
          </p:nvSpPr>
          <p:spPr>
            <a:xfrm>
              <a:off x="1813932" y="4491393"/>
              <a:ext cx="9173736" cy="15388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6ABEBF-E384-9D48-89AA-5EA657396FBC}"/>
                </a:ext>
              </a:extLst>
            </p:cNvPr>
            <p:cNvSpPr/>
            <p:nvPr/>
          </p:nvSpPr>
          <p:spPr>
            <a:xfrm>
              <a:off x="2797098" y="4798742"/>
              <a:ext cx="7207404" cy="88094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7CE6605-EE3A-6340-9177-F0EBD8A84795}"/>
                </a:ext>
              </a:extLst>
            </p:cNvPr>
            <p:cNvSpPr/>
            <p:nvPr/>
          </p:nvSpPr>
          <p:spPr>
            <a:xfrm>
              <a:off x="3789557" y="5057078"/>
              <a:ext cx="4958575" cy="3642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D67904C-FFF3-7B45-ADDD-234131DC63D5}"/>
                </a:ext>
              </a:extLst>
            </p:cNvPr>
            <p:cNvSpPr/>
            <p:nvPr/>
          </p:nvSpPr>
          <p:spPr>
            <a:xfrm>
              <a:off x="6209371" y="5174644"/>
              <a:ext cx="118946" cy="11894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2728784-F1D6-EE45-8A1A-DF426E13F915}"/>
              </a:ext>
            </a:extLst>
          </p:cNvPr>
          <p:cNvGrpSpPr/>
          <p:nvPr/>
        </p:nvGrpSpPr>
        <p:grpSpPr>
          <a:xfrm>
            <a:off x="2057783" y="3452069"/>
            <a:ext cx="1255082" cy="698810"/>
            <a:chOff x="2057783" y="3452069"/>
            <a:chExt cx="1255082" cy="69881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4BB4091-77E4-CF45-8235-9F47CA10EA85}"/>
                </a:ext>
              </a:extLst>
            </p:cNvPr>
            <p:cNvSpPr/>
            <p:nvPr/>
          </p:nvSpPr>
          <p:spPr>
            <a:xfrm>
              <a:off x="2057783" y="3991044"/>
              <a:ext cx="70625" cy="70625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9FEE674-89B9-C341-A359-A9B4B4A90C9F}"/>
                </a:ext>
              </a:extLst>
            </p:cNvPr>
            <p:cNvCxnSpPr>
              <a:stCxn id="13" idx="7"/>
            </p:cNvCxnSpPr>
            <p:nvPr/>
          </p:nvCxnSpPr>
          <p:spPr>
            <a:xfrm flipV="1">
              <a:off x="2118065" y="3452069"/>
              <a:ext cx="145086" cy="5493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12CDA91-94D0-1744-9F21-68BAF2796235}"/>
                </a:ext>
              </a:extLst>
            </p:cNvPr>
            <p:cNvCxnSpPr>
              <a:cxnSpLocks/>
            </p:cNvCxnSpPr>
            <p:nvPr/>
          </p:nvCxnSpPr>
          <p:spPr>
            <a:xfrm>
              <a:off x="2263151" y="3452069"/>
              <a:ext cx="163551" cy="6988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016BA19-34E9-0C4F-B67A-31993738E4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6702" y="3526411"/>
              <a:ext cx="145086" cy="6244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2B9A3AF-F7AD-F942-B43D-8B015921D369}"/>
                </a:ext>
              </a:extLst>
            </p:cNvPr>
            <p:cNvCxnSpPr>
              <a:cxnSpLocks/>
            </p:cNvCxnSpPr>
            <p:nvPr/>
          </p:nvCxnSpPr>
          <p:spPr>
            <a:xfrm>
              <a:off x="2590253" y="3595176"/>
              <a:ext cx="145086" cy="5557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5DEC8AA-396F-6841-AB0F-FCCEB09D69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5339" y="3613455"/>
              <a:ext cx="122544" cy="5374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FF84710-823D-1E41-BA9D-2410D3518AC9}"/>
                </a:ext>
              </a:extLst>
            </p:cNvPr>
            <p:cNvCxnSpPr>
              <a:cxnSpLocks/>
            </p:cNvCxnSpPr>
            <p:nvPr/>
          </p:nvCxnSpPr>
          <p:spPr>
            <a:xfrm>
              <a:off x="2872751" y="3680362"/>
              <a:ext cx="76200" cy="3813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C35F62D-E3F3-414F-B16A-E0DC1CBC2C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8951" y="3680362"/>
              <a:ext cx="115229" cy="3459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C9F7511-03CA-CA4C-95D0-BE7391A37CBC}"/>
                </a:ext>
              </a:extLst>
            </p:cNvPr>
            <p:cNvCxnSpPr>
              <a:cxnSpLocks/>
            </p:cNvCxnSpPr>
            <p:nvPr/>
          </p:nvCxnSpPr>
          <p:spPr>
            <a:xfrm>
              <a:off x="3064180" y="3712742"/>
              <a:ext cx="105937" cy="3489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E925E55-DD7B-D440-AB47-CFFCCA25F430}"/>
                </a:ext>
              </a:extLst>
            </p:cNvPr>
            <p:cNvCxnSpPr>
              <a:stCxn id="13" idx="7"/>
            </p:cNvCxnSpPr>
            <p:nvPr/>
          </p:nvCxnSpPr>
          <p:spPr>
            <a:xfrm flipV="1">
              <a:off x="2118065" y="3882167"/>
              <a:ext cx="308637" cy="11922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A179322-C51F-684F-8D56-A9E59C1CD67A}"/>
                </a:ext>
              </a:extLst>
            </p:cNvPr>
            <p:cNvCxnSpPr>
              <a:cxnSpLocks/>
            </p:cNvCxnSpPr>
            <p:nvPr/>
          </p:nvCxnSpPr>
          <p:spPr>
            <a:xfrm>
              <a:off x="2417409" y="3882167"/>
              <a:ext cx="290052" cy="11922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4733CD1-EC2A-6548-8E86-8F709AE449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1331" y="3913105"/>
              <a:ext cx="313103" cy="77939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915BD98-95CD-5C4D-BCD1-9ABEB411BC6B}"/>
                </a:ext>
              </a:extLst>
            </p:cNvPr>
            <p:cNvCxnSpPr>
              <a:cxnSpLocks/>
            </p:cNvCxnSpPr>
            <p:nvPr/>
          </p:nvCxnSpPr>
          <p:spPr>
            <a:xfrm>
              <a:off x="2964419" y="3919731"/>
              <a:ext cx="348446" cy="4578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64F134C-7E73-F947-858E-630A34FA843B}"/>
              </a:ext>
            </a:extLst>
          </p:cNvPr>
          <p:cNvGrpSpPr/>
          <p:nvPr/>
        </p:nvGrpSpPr>
        <p:grpSpPr>
          <a:xfrm>
            <a:off x="596701" y="4867835"/>
            <a:ext cx="1457448" cy="1367626"/>
            <a:chOff x="596701" y="4867835"/>
            <a:chExt cx="1457448" cy="1367626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2ECA21E-064B-5B46-9317-9EFF33A91FD3}"/>
                </a:ext>
              </a:extLst>
            </p:cNvPr>
            <p:cNvCxnSpPr/>
            <p:nvPr/>
          </p:nvCxnSpPr>
          <p:spPr>
            <a:xfrm flipV="1">
              <a:off x="968189" y="4867835"/>
              <a:ext cx="0" cy="95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25CF52D-6B8C-2046-A6E2-212934C267B0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445369" y="5345015"/>
              <a:ext cx="0" cy="95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048BAAB-77DB-594F-8387-A71177C26E67}"/>
                </a:ext>
              </a:extLst>
            </p:cNvPr>
            <p:cNvSpPr txBox="1"/>
            <p:nvPr/>
          </p:nvSpPr>
          <p:spPr>
            <a:xfrm>
              <a:off x="1747655" y="586612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b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04D294C-64F5-6046-B778-2AA7AE57DFB9}"/>
                </a:ext>
              </a:extLst>
            </p:cNvPr>
            <p:cNvSpPr txBox="1"/>
            <p:nvPr/>
          </p:nvSpPr>
          <p:spPr>
            <a:xfrm>
              <a:off x="596701" y="4871045"/>
              <a:ext cx="349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w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7A7BC8A-D682-E04D-A8D6-54F943441AC1}"/>
                  </a:ext>
                </a:extLst>
              </p:cNvPr>
              <p:cNvSpPr txBox="1"/>
              <p:nvPr/>
            </p:nvSpPr>
            <p:spPr>
              <a:xfrm>
                <a:off x="2108455" y="4793241"/>
                <a:ext cx="63250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Assume: there is relatively big oscillation along the direction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7A7BC8A-D682-E04D-A8D6-54F943441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455" y="4793241"/>
                <a:ext cx="6325001" cy="369332"/>
              </a:xfrm>
              <a:prstGeom prst="rect">
                <a:avLst/>
              </a:prstGeom>
              <a:blipFill>
                <a:blip r:embed="rId3"/>
                <a:stretch>
                  <a:fillRect l="-802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B5F5FD4-9907-5340-A6EA-211228D5FF99}"/>
                  </a:ext>
                </a:extLst>
              </p:cNvPr>
              <p:cNvSpPr txBox="1"/>
              <p:nvPr/>
            </p:nvSpPr>
            <p:spPr>
              <a:xfrm>
                <a:off x="2110970" y="5383918"/>
                <a:ext cx="39618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Solution: decrease the magnitude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𝑑𝑤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B5F5FD4-9907-5340-A6EA-211228D5F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970" y="5383918"/>
                <a:ext cx="3961854" cy="369332"/>
              </a:xfrm>
              <a:prstGeom prst="rect">
                <a:avLst/>
              </a:prstGeom>
              <a:blipFill>
                <a:blip r:embed="rId4"/>
                <a:stretch>
                  <a:fillRect l="-95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346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07717-D06C-2F47-8155-E115AD4E5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14C48-B1E5-E046-AF2A-05A28085A5F8}" type="datetime1">
              <a:rPr lang="en-US" smtClean="0"/>
              <a:t>9/30/18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97611-A671-B24D-9C72-A1678AE6B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A5D7C-2791-B248-AF35-76E6F4814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D2FC-DF1D-2646-9066-A17D6AB8FD73}" type="slidenum">
              <a:rPr lang="en-US" smtClean="0"/>
              <a:t>12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69416C-82F9-3745-A094-19358F34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690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Implementation of </a:t>
            </a:r>
            <a:r>
              <a:rPr lang="en-US" sz="36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RMSprop</a:t>
            </a:r>
            <a:endParaRPr lang="en-US" sz="36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47ECE7-7FD9-9B4E-AA2D-C89B2DEF3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30B2AEA-7449-E04C-B52A-13C8AF68F6D2}"/>
                  </a:ext>
                </a:extLst>
              </p:cNvPr>
              <p:cNvSpPr/>
              <p:nvPr/>
            </p:nvSpPr>
            <p:spPr>
              <a:xfrm>
                <a:off x="931769" y="1211996"/>
                <a:ext cx="18594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30B2AEA-7449-E04C-B52A-13C8AF68F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769" y="1211996"/>
                <a:ext cx="1859420" cy="369332"/>
              </a:xfrm>
              <a:prstGeom prst="rect">
                <a:avLst/>
              </a:prstGeom>
              <a:blipFill>
                <a:blip r:embed="rId3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D907006-9113-104F-B36A-A3D962DF1965}"/>
              </a:ext>
            </a:extLst>
          </p:cNvPr>
          <p:cNvSpPr txBox="1"/>
          <p:nvPr/>
        </p:nvSpPr>
        <p:spPr>
          <a:xfrm>
            <a:off x="931769" y="1683679"/>
            <a:ext cx="260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a typeface="Apple Symbols" panose="02000000000000000000" pitchFamily="2" charset="-79"/>
                <a:cs typeface="Apple Symbols" panose="02000000000000000000" pitchFamily="2" charset="-79"/>
              </a:rPr>
              <a:t>for t  in range(</a:t>
            </a:r>
            <a:r>
              <a:rPr lang="en-US" dirty="0" err="1">
                <a:ea typeface="Apple Symbols" panose="02000000000000000000" pitchFamily="2" charset="-79"/>
                <a:cs typeface="Apple Symbols" panose="02000000000000000000" pitchFamily="2" charset="-79"/>
              </a:rPr>
              <a:t>num_iters</a:t>
            </a:r>
            <a:r>
              <a:rPr lang="en-US" dirty="0">
                <a:ea typeface="Apple Symbols" panose="02000000000000000000" pitchFamily="2" charset="-79"/>
                <a:cs typeface="Apple Symbols" panose="02000000000000000000" pitchFamily="2" charset="-79"/>
              </a:rPr>
              <a:t>):</a:t>
            </a:r>
            <a:endParaRPr lang="en-US" dirty="0">
              <a:solidFill>
                <a:srgbClr val="FF0000"/>
              </a:solidFill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08741A-B3B4-A447-935F-D9B174C01CC3}"/>
                  </a:ext>
                </a:extLst>
              </p:cNvPr>
              <p:cNvSpPr txBox="1"/>
              <p:nvPr/>
            </p:nvSpPr>
            <p:spPr>
              <a:xfrm>
                <a:off x="1650381" y="2155362"/>
                <a:ext cx="46451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𝑑𝑤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𝑑𝑏</m:t>
                    </m:r>
                  </m:oMath>
                </a14:m>
                <a:r>
                  <a:rPr lang="en-US" dirty="0"/>
                  <a:t> on the current mini-batch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08741A-B3B4-A447-935F-D9B174C01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381" y="2155362"/>
                <a:ext cx="4645118" cy="369332"/>
              </a:xfrm>
              <a:prstGeom prst="rect">
                <a:avLst/>
              </a:prstGeom>
              <a:blipFill>
                <a:blip r:embed="rId4"/>
                <a:stretch>
                  <a:fillRect l="-1090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53EEC1A-F783-3C4E-9CB7-4E09ED73A90F}"/>
                  </a:ext>
                </a:extLst>
              </p:cNvPr>
              <p:cNvSpPr txBox="1"/>
              <p:nvPr/>
            </p:nvSpPr>
            <p:spPr>
              <a:xfrm>
                <a:off x="1705154" y="2641593"/>
                <a:ext cx="26843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53EEC1A-F783-3C4E-9CB7-4E09ED73A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154" y="2641593"/>
                <a:ext cx="2684389" cy="276999"/>
              </a:xfrm>
              <a:prstGeom prst="rect">
                <a:avLst/>
              </a:prstGeom>
              <a:blipFill>
                <a:blip r:embed="rId5"/>
                <a:stretch>
                  <a:fillRect l="-939" t="-4348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4038674-F380-CE43-B720-C3AADAFB01D1}"/>
                  </a:ext>
                </a:extLst>
              </p:cNvPr>
              <p:cNvSpPr txBox="1"/>
              <p:nvPr/>
            </p:nvSpPr>
            <p:spPr>
              <a:xfrm>
                <a:off x="1705154" y="3007010"/>
                <a:ext cx="25594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4038674-F380-CE43-B720-C3AADAFB0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154" y="3007010"/>
                <a:ext cx="2559419" cy="276999"/>
              </a:xfrm>
              <a:prstGeom prst="rect">
                <a:avLst/>
              </a:prstGeom>
              <a:blipFill>
                <a:blip r:embed="rId6"/>
                <a:stretch>
                  <a:fillRect l="-985" t="-4348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B5AC31C-B37D-A346-B1D7-9E63BE19FF12}"/>
                  </a:ext>
                </a:extLst>
              </p:cNvPr>
              <p:cNvSpPr/>
              <p:nvPr/>
            </p:nvSpPr>
            <p:spPr>
              <a:xfrm>
                <a:off x="1650381" y="3689575"/>
                <a:ext cx="3704797" cy="5504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𝑑𝑤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𝑑𝑤</m:t>
                                </m:r>
                              </m:sub>
                            </m:sSub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B5AC31C-B37D-A346-B1D7-9E63BE19FF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381" y="3689575"/>
                <a:ext cx="3704797" cy="5504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9242815-C985-9548-A1AC-0604E628743D}"/>
              </a:ext>
            </a:extLst>
          </p:cNvPr>
          <p:cNvCxnSpPr/>
          <p:nvPr/>
        </p:nvCxnSpPr>
        <p:spPr>
          <a:xfrm>
            <a:off x="2791189" y="4239982"/>
            <a:ext cx="54692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F8B938-CB38-8041-9450-977DC7B01D2E}"/>
              </a:ext>
            </a:extLst>
          </p:cNvPr>
          <p:cNvCxnSpPr/>
          <p:nvPr/>
        </p:nvCxnSpPr>
        <p:spPr>
          <a:xfrm flipH="1">
            <a:off x="2622014" y="4239982"/>
            <a:ext cx="169175" cy="5854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AAE25E4-BF29-3848-951F-B53523999DD0}"/>
                  </a:ext>
                </a:extLst>
              </p:cNvPr>
              <p:cNvSpPr txBox="1"/>
              <p:nvPr/>
            </p:nvSpPr>
            <p:spPr>
              <a:xfrm>
                <a:off x="1861851" y="4979624"/>
                <a:ext cx="28299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𝑑𝑤</m:t>
                    </m:r>
                  </m:oMath>
                </a14:m>
                <a:r>
                  <a:rPr lang="en-US" dirty="0"/>
                  <a:t> means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𝑑𝑤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AAE25E4-BF29-3848-951F-B53523999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851" y="4979624"/>
                <a:ext cx="2829942" cy="369332"/>
              </a:xfrm>
              <a:prstGeom prst="rect">
                <a:avLst/>
              </a:prstGeom>
              <a:blipFill>
                <a:blip r:embed="rId8"/>
                <a:stretch>
                  <a:fillRect l="-1794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F27CF4-A90D-8149-B276-751A66CA52AF}"/>
                  </a:ext>
                </a:extLst>
              </p:cNvPr>
              <p:cNvSpPr txBox="1"/>
              <p:nvPr/>
            </p:nvSpPr>
            <p:spPr>
              <a:xfrm>
                <a:off x="1860771" y="5400377"/>
                <a:ext cx="27060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Smaller actual update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F27CF4-A90D-8149-B276-751A66CA5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771" y="5400377"/>
                <a:ext cx="2706062" cy="369332"/>
              </a:xfrm>
              <a:prstGeom prst="rect">
                <a:avLst/>
              </a:prstGeom>
              <a:blipFill>
                <a:blip r:embed="rId9"/>
                <a:stretch>
                  <a:fillRect l="-186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6B69C91-CA5A-2642-82F4-4119DCE25AF1}"/>
              </a:ext>
            </a:extLst>
          </p:cNvPr>
          <p:cNvCxnSpPr/>
          <p:nvPr/>
        </p:nvCxnSpPr>
        <p:spPr>
          <a:xfrm>
            <a:off x="5210978" y="4239982"/>
            <a:ext cx="67202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FC1F1C1-5AB8-D94C-94E0-E2002E0D0F0D}"/>
                  </a:ext>
                </a:extLst>
              </p:cNvPr>
              <p:cNvSpPr txBox="1"/>
              <p:nvPr/>
            </p:nvSpPr>
            <p:spPr>
              <a:xfrm>
                <a:off x="6096000" y="4071190"/>
                <a:ext cx="3435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</m:oMath>
                </a14:m>
                <a:r>
                  <a:rPr lang="en-US" dirty="0"/>
                  <a:t> for avoiding divided by 0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FC1F1C1-5AB8-D94C-94E0-E2002E0D0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071190"/>
                <a:ext cx="3435621" cy="369332"/>
              </a:xfrm>
              <a:prstGeom prst="rect">
                <a:avLst/>
              </a:prstGeom>
              <a:blipFill>
                <a:blip r:embed="rId10"/>
                <a:stretch>
                  <a:fillRect t="-6667" r="-369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ight Arrow 25">
            <a:extLst>
              <a:ext uri="{FF2B5EF4-FFF2-40B4-BE49-F238E27FC236}">
                <a16:creationId xmlns:a16="http://schemas.microsoft.com/office/drawing/2014/main" id="{3ECF5288-8628-9E46-A274-6CE99F13B41F}"/>
              </a:ext>
            </a:extLst>
          </p:cNvPr>
          <p:cNvSpPr/>
          <p:nvPr/>
        </p:nvSpPr>
        <p:spPr>
          <a:xfrm>
            <a:off x="6295499" y="2728526"/>
            <a:ext cx="517793" cy="365417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1E19D3-E1D8-9444-B9F3-6C7318ADE80B}"/>
              </a:ext>
            </a:extLst>
          </p:cNvPr>
          <p:cNvSpPr txBox="1"/>
          <p:nvPr/>
        </p:nvSpPr>
        <p:spPr>
          <a:xfrm>
            <a:off x="7535538" y="2149876"/>
            <a:ext cx="312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distinguish from momentum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06B5515-8980-0F4B-BBA0-4844E2684AD4}"/>
                  </a:ext>
                </a:extLst>
              </p:cNvPr>
              <p:cNvSpPr txBox="1"/>
              <p:nvPr/>
            </p:nvSpPr>
            <p:spPr>
              <a:xfrm>
                <a:off x="7564508" y="2604928"/>
                <a:ext cx="28557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06B5515-8980-0F4B-BBA0-4844E2684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4508" y="2604928"/>
                <a:ext cx="2855717" cy="276999"/>
              </a:xfrm>
              <a:prstGeom prst="rect">
                <a:avLst/>
              </a:prstGeom>
              <a:blipFill>
                <a:blip r:embed="rId11"/>
                <a:stretch>
                  <a:fillRect l="-1333" r="-444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AEA245B-72FB-CD42-B141-A44254988CD5}"/>
                  </a:ext>
                </a:extLst>
              </p:cNvPr>
              <p:cNvSpPr txBox="1"/>
              <p:nvPr/>
            </p:nvSpPr>
            <p:spPr>
              <a:xfrm>
                <a:off x="7564508" y="2970345"/>
                <a:ext cx="27307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AEA245B-72FB-CD42-B141-A44254988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4508" y="2970345"/>
                <a:ext cx="2730748" cy="276999"/>
              </a:xfrm>
              <a:prstGeom prst="rect">
                <a:avLst/>
              </a:prstGeom>
              <a:blipFill>
                <a:blip r:embed="rId12"/>
                <a:stretch>
                  <a:fillRect l="-1389" t="-4348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F06239D-0AA7-4641-B5EB-F097FCCF9794}"/>
                  </a:ext>
                </a:extLst>
              </p:cNvPr>
              <p:cNvSpPr txBox="1"/>
              <p:nvPr/>
            </p:nvSpPr>
            <p:spPr>
              <a:xfrm>
                <a:off x="1860771" y="5832782"/>
                <a:ext cx="41921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Smaller oscillation along the direction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F06239D-0AA7-4641-B5EB-F097FCCF9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771" y="5832782"/>
                <a:ext cx="4192173" cy="369332"/>
              </a:xfrm>
              <a:prstGeom prst="rect">
                <a:avLst/>
              </a:prstGeom>
              <a:blipFill>
                <a:blip r:embed="rId13"/>
                <a:stretch>
                  <a:fillRect l="-120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AEA0AA8-AD55-1F46-BA76-AF5C3D76BECE}"/>
                  </a:ext>
                </a:extLst>
              </p:cNvPr>
              <p:cNvSpPr txBox="1"/>
              <p:nvPr/>
            </p:nvSpPr>
            <p:spPr>
              <a:xfrm>
                <a:off x="7328157" y="3399858"/>
                <a:ext cx="47128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Exponentially weighted average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𝑑𝑏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AEA0AA8-AD55-1F46-BA76-AF5C3D76B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157" y="3399858"/>
                <a:ext cx="4712829" cy="369332"/>
              </a:xfrm>
              <a:prstGeom prst="rect">
                <a:avLst/>
              </a:prstGeom>
              <a:blipFill>
                <a:blip r:embed="rId14"/>
                <a:stretch>
                  <a:fillRect l="-806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929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9" grpId="0"/>
      <p:bldP spid="20" grpId="0"/>
      <p:bldP spid="25" grpId="0"/>
      <p:bldP spid="26" grpId="0" animBg="1"/>
      <p:bldP spid="27" grpId="0"/>
      <p:bldP spid="28" grpId="0"/>
      <p:bldP spid="29" grpId="0"/>
      <p:bldP spid="30" grpId="0"/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E7C4D-6DAB-1841-9388-40C5DD7BB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14C48-B1E5-E046-AF2A-05A28085A5F8}" type="datetime1">
              <a:rPr lang="en-US" smtClean="0"/>
              <a:t>9/30/18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FFD4B-C69F-104B-B028-7D6D49F01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66EA2B-3D46-3042-9469-1A5597E93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D2FC-DF1D-2646-9066-A17D6AB8FD73}" type="slidenum">
              <a:rPr lang="en-US" smtClean="0"/>
              <a:t>13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3E72B84-50C7-D547-AE7A-81CD64002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690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Why not putting momentum and </a:t>
            </a:r>
            <a:r>
              <a:rPr lang="en-US" sz="36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RMSprop</a:t>
            </a:r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together?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6D52D0-D78C-6C46-B05C-F09B6C9DE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16A7F9-F684-394A-A6AF-53CC104976C7}"/>
              </a:ext>
            </a:extLst>
          </p:cNvPr>
          <p:cNvSpPr txBox="1"/>
          <p:nvPr/>
        </p:nvSpPr>
        <p:spPr>
          <a:xfrm>
            <a:off x="838200" y="1383165"/>
            <a:ext cx="6747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do this! We have </a:t>
            </a:r>
            <a:r>
              <a:rPr lang="en-US" b="1" dirty="0"/>
              <a:t>Adam </a:t>
            </a:r>
            <a:r>
              <a:rPr lang="en-US" dirty="0"/>
              <a:t>(</a:t>
            </a:r>
            <a:r>
              <a:rPr lang="en-US" b="1" dirty="0"/>
              <a:t>ada</a:t>
            </a:r>
            <a:r>
              <a:rPr lang="en-US" dirty="0"/>
              <a:t>ptive </a:t>
            </a:r>
            <a:r>
              <a:rPr lang="en-US" b="1" dirty="0"/>
              <a:t>m</a:t>
            </a:r>
            <a:r>
              <a:rPr lang="en-US" dirty="0"/>
              <a:t>oment estimation)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88958B7-3B44-774C-B0E6-F565C4621633}"/>
                  </a:ext>
                </a:extLst>
              </p:cNvPr>
              <p:cNvSpPr/>
              <p:nvPr/>
            </p:nvSpPr>
            <p:spPr>
              <a:xfrm>
                <a:off x="847137" y="1860084"/>
                <a:ext cx="18816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88958B7-3B44-774C-B0E6-F565C46216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137" y="1860084"/>
                <a:ext cx="1881605" cy="369332"/>
              </a:xfrm>
              <a:prstGeom prst="rect">
                <a:avLst/>
              </a:prstGeom>
              <a:blipFill>
                <a:blip r:embed="rId3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E153053-3100-5448-A41A-83B5DAEE496E}"/>
              </a:ext>
            </a:extLst>
          </p:cNvPr>
          <p:cNvSpPr txBox="1"/>
          <p:nvPr/>
        </p:nvSpPr>
        <p:spPr>
          <a:xfrm>
            <a:off x="847137" y="2331767"/>
            <a:ext cx="260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a typeface="Apple Symbols" panose="02000000000000000000" pitchFamily="2" charset="-79"/>
                <a:cs typeface="Apple Symbols" panose="02000000000000000000" pitchFamily="2" charset="-79"/>
              </a:rPr>
              <a:t>for </a:t>
            </a:r>
            <a:r>
              <a:rPr lang="en-US" i="1" dirty="0">
                <a:ea typeface="Apple Symbols" panose="02000000000000000000" pitchFamily="2" charset="-79"/>
                <a:cs typeface="Apple Symbols" panose="02000000000000000000" pitchFamily="2" charset="-79"/>
              </a:rPr>
              <a:t>t</a:t>
            </a:r>
            <a:r>
              <a:rPr lang="en-US" dirty="0">
                <a:ea typeface="Apple Symbols" panose="02000000000000000000" pitchFamily="2" charset="-79"/>
                <a:cs typeface="Apple Symbols" panose="02000000000000000000" pitchFamily="2" charset="-79"/>
              </a:rPr>
              <a:t>  in range(</a:t>
            </a:r>
            <a:r>
              <a:rPr lang="en-US" dirty="0" err="1">
                <a:ea typeface="Apple Symbols" panose="02000000000000000000" pitchFamily="2" charset="-79"/>
                <a:cs typeface="Apple Symbols" panose="02000000000000000000" pitchFamily="2" charset="-79"/>
              </a:rPr>
              <a:t>num_iters</a:t>
            </a:r>
            <a:r>
              <a:rPr lang="en-US" dirty="0">
                <a:ea typeface="Apple Symbols" panose="02000000000000000000" pitchFamily="2" charset="-79"/>
                <a:cs typeface="Apple Symbols" panose="02000000000000000000" pitchFamily="2" charset="-79"/>
              </a:rPr>
              <a:t>):</a:t>
            </a:r>
            <a:endParaRPr lang="en-US" dirty="0">
              <a:solidFill>
                <a:srgbClr val="FF0000"/>
              </a:solidFill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737D2D-F0F3-7841-B599-C3C28B716A19}"/>
                  </a:ext>
                </a:extLst>
              </p:cNvPr>
              <p:cNvSpPr txBox="1"/>
              <p:nvPr/>
            </p:nvSpPr>
            <p:spPr>
              <a:xfrm>
                <a:off x="1565749" y="2803450"/>
                <a:ext cx="46451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𝑑𝑤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𝑑𝑏</m:t>
                    </m:r>
                  </m:oMath>
                </a14:m>
                <a:r>
                  <a:rPr lang="en-US" dirty="0"/>
                  <a:t> on the current mini-batch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737D2D-F0F3-7841-B599-C3C28B716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749" y="2803450"/>
                <a:ext cx="4645118" cy="369332"/>
              </a:xfrm>
              <a:prstGeom prst="rect">
                <a:avLst/>
              </a:prstGeom>
              <a:blipFill>
                <a:blip r:embed="rId4"/>
                <a:stretch>
                  <a:fillRect l="-81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8E5532-3C4B-D141-9547-D2A235C286EA}"/>
                  </a:ext>
                </a:extLst>
              </p:cNvPr>
              <p:cNvSpPr txBox="1"/>
              <p:nvPr/>
            </p:nvSpPr>
            <p:spPr>
              <a:xfrm>
                <a:off x="1620522" y="3289681"/>
                <a:ext cx="28156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8E5532-3C4B-D141-9547-D2A235C28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522" y="3289681"/>
                <a:ext cx="2815643" cy="276999"/>
              </a:xfrm>
              <a:prstGeom prst="rect">
                <a:avLst/>
              </a:prstGeom>
              <a:blipFill>
                <a:blip r:embed="rId5"/>
                <a:stretch>
                  <a:fillRect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B6E266-35AA-C24D-8683-422A5905EC28}"/>
                  </a:ext>
                </a:extLst>
              </p:cNvPr>
              <p:cNvSpPr txBox="1"/>
              <p:nvPr/>
            </p:nvSpPr>
            <p:spPr>
              <a:xfrm>
                <a:off x="1630893" y="3683579"/>
                <a:ext cx="26327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B6E266-35AA-C24D-8683-422A5905E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893" y="3683579"/>
                <a:ext cx="2632707" cy="276999"/>
              </a:xfrm>
              <a:prstGeom prst="rect">
                <a:avLst/>
              </a:prstGeom>
              <a:blipFill>
                <a:blip r:embed="rId6"/>
                <a:stretch>
                  <a:fillRect l="-478" r="-957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5120833-3948-DB4A-9650-53D32C717BC4}"/>
                  </a:ext>
                </a:extLst>
              </p:cNvPr>
              <p:cNvSpPr/>
              <p:nvPr/>
            </p:nvSpPr>
            <p:spPr>
              <a:xfrm>
                <a:off x="1565749" y="5554157"/>
                <a:ext cx="3724674" cy="7650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𝑑𝑤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𝑑𝑤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ra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5120833-3948-DB4A-9650-53D32C717B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749" y="5554157"/>
                <a:ext cx="3724674" cy="7650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E6B6B7B-34D9-1547-8DC0-7A024D0FC6CC}"/>
                  </a:ext>
                </a:extLst>
              </p:cNvPr>
              <p:cNvSpPr/>
              <p:nvPr/>
            </p:nvSpPr>
            <p:spPr>
              <a:xfrm>
                <a:off x="2788413" y="1860084"/>
                <a:ext cx="18594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E6B6B7B-34D9-1547-8DC0-7A024D0FC6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413" y="1860084"/>
                <a:ext cx="1859420" cy="369332"/>
              </a:xfrm>
              <a:prstGeom prst="rect">
                <a:avLst/>
              </a:prstGeom>
              <a:blipFill>
                <a:blip r:embed="rId8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E6D051F-82D8-4548-B1FB-039128C0F745}"/>
                  </a:ext>
                </a:extLst>
              </p:cNvPr>
              <p:cNvSpPr txBox="1"/>
              <p:nvPr/>
            </p:nvSpPr>
            <p:spPr>
              <a:xfrm>
                <a:off x="4845493" y="3275133"/>
                <a:ext cx="28557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E6D051F-82D8-4548-B1FB-039128C0F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493" y="3275133"/>
                <a:ext cx="2855717" cy="276999"/>
              </a:xfrm>
              <a:prstGeom prst="rect">
                <a:avLst/>
              </a:prstGeom>
              <a:blipFill>
                <a:blip r:embed="rId9"/>
                <a:stretch>
                  <a:fillRect l="-1333" t="-4348" r="-444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3D24BD-B009-864D-A0D9-9E8FAE8027B5}"/>
                  </a:ext>
                </a:extLst>
              </p:cNvPr>
              <p:cNvSpPr txBox="1"/>
              <p:nvPr/>
            </p:nvSpPr>
            <p:spPr>
              <a:xfrm>
                <a:off x="4845493" y="3640550"/>
                <a:ext cx="27307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3D24BD-B009-864D-A0D9-9E8FAE802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493" y="3640550"/>
                <a:ext cx="2730748" cy="276999"/>
              </a:xfrm>
              <a:prstGeom prst="rect">
                <a:avLst/>
              </a:prstGeom>
              <a:blipFill>
                <a:blip r:embed="rId10"/>
                <a:stretch>
                  <a:fillRect l="-1389" t="-4545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95FFB97-E55F-E74B-AD25-8D37DA35847C}"/>
                  </a:ext>
                </a:extLst>
              </p:cNvPr>
              <p:cNvSpPr/>
              <p:nvPr/>
            </p:nvSpPr>
            <p:spPr>
              <a:xfrm>
                <a:off x="8708927" y="3197348"/>
                <a:ext cx="18936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for momentum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95FFB97-E55F-E74B-AD25-8D37DA358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927" y="3197348"/>
                <a:ext cx="1893660" cy="369332"/>
              </a:xfrm>
              <a:prstGeom prst="rect">
                <a:avLst/>
              </a:prstGeom>
              <a:blipFill>
                <a:blip r:embed="rId11"/>
                <a:stretch>
                  <a:fillRect l="-667" t="-10345" r="-1333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FA13F47-60FF-DB42-B124-DE94941EDF6D}"/>
                  </a:ext>
                </a:extLst>
              </p:cNvPr>
              <p:cNvSpPr/>
              <p:nvPr/>
            </p:nvSpPr>
            <p:spPr>
              <a:xfrm>
                <a:off x="8708927" y="3548217"/>
                <a:ext cx="16601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:r>
                  <a:rPr lang="en-US" dirty="0" err="1"/>
                  <a:t>RMSprop</a:t>
                </a:r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FA13F47-60FF-DB42-B124-DE94941EDF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927" y="3548217"/>
                <a:ext cx="1660134" cy="369332"/>
              </a:xfrm>
              <a:prstGeom prst="rect">
                <a:avLst/>
              </a:prstGeom>
              <a:blipFill>
                <a:blip r:embed="rId12"/>
                <a:stretch>
                  <a:fillRect l="-763" t="-3333" r="-229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FF36F0-3B5E-2A45-950E-8AD4816035EC}"/>
                  </a:ext>
                </a:extLst>
              </p:cNvPr>
              <p:cNvSpPr txBox="1"/>
              <p:nvPr/>
            </p:nvSpPr>
            <p:spPr>
              <a:xfrm>
                <a:off x="1630893" y="4093491"/>
                <a:ext cx="1374351" cy="5399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𝑑𝑤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𝑑𝑤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FF36F0-3B5E-2A45-950E-8AD481603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893" y="4093491"/>
                <a:ext cx="1374351" cy="539956"/>
              </a:xfrm>
              <a:prstGeom prst="rect">
                <a:avLst/>
              </a:prstGeom>
              <a:blipFill>
                <a:blip r:embed="rId13"/>
                <a:stretch>
                  <a:fillRect l="-909"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37BFC3-D659-1C4C-BFFD-3CAFF1635767}"/>
                  </a:ext>
                </a:extLst>
              </p:cNvPr>
              <p:cNvSpPr txBox="1"/>
              <p:nvPr/>
            </p:nvSpPr>
            <p:spPr>
              <a:xfrm>
                <a:off x="1630892" y="4766360"/>
                <a:ext cx="1337674" cy="5399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𝑑𝑏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37BFC3-D659-1C4C-BFFD-3CAFF1635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892" y="4766360"/>
                <a:ext cx="1337674" cy="539956"/>
              </a:xfrm>
              <a:prstGeom prst="rect">
                <a:avLst/>
              </a:prstGeom>
              <a:blipFill>
                <a:blip r:embed="rId14"/>
                <a:stretch>
                  <a:fillRect l="-935"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67100CC-F53D-5C41-9A41-69F48420CF69}"/>
                  </a:ext>
                </a:extLst>
              </p:cNvPr>
              <p:cNvSpPr txBox="1"/>
              <p:nvPr/>
            </p:nvSpPr>
            <p:spPr>
              <a:xfrm>
                <a:off x="3448747" y="4047646"/>
                <a:ext cx="1363258" cy="5858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𝑑𝑤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𝑑𝑤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67100CC-F53D-5C41-9A41-69F48420C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47" y="4047646"/>
                <a:ext cx="1363258" cy="585801"/>
              </a:xfrm>
              <a:prstGeom prst="rect">
                <a:avLst/>
              </a:prstGeom>
              <a:blipFill>
                <a:blip r:embed="rId15"/>
                <a:stretch>
                  <a:fillRect l="-3704" t="-4255" r="-926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513AA4A-3AE3-DA4B-9193-BB77325CAC94}"/>
                  </a:ext>
                </a:extLst>
              </p:cNvPr>
              <p:cNvSpPr txBox="1"/>
              <p:nvPr/>
            </p:nvSpPr>
            <p:spPr>
              <a:xfrm>
                <a:off x="3448746" y="4720515"/>
                <a:ext cx="1326581" cy="5858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𝑑𝑏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513AA4A-3AE3-DA4B-9193-BB77325CA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46" y="4720515"/>
                <a:ext cx="1326581" cy="585801"/>
              </a:xfrm>
              <a:prstGeom prst="rect">
                <a:avLst/>
              </a:prstGeom>
              <a:blipFill>
                <a:blip r:embed="rId16"/>
                <a:stretch>
                  <a:fillRect l="-3810" t="-6522" r="-95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ight Brace 24">
            <a:extLst>
              <a:ext uri="{FF2B5EF4-FFF2-40B4-BE49-F238E27FC236}">
                <a16:creationId xmlns:a16="http://schemas.microsoft.com/office/drawing/2014/main" id="{45CEECD1-EB13-DA42-A50E-7303FD336B68}"/>
              </a:ext>
            </a:extLst>
          </p:cNvPr>
          <p:cNvSpPr/>
          <p:nvPr/>
        </p:nvSpPr>
        <p:spPr>
          <a:xfrm>
            <a:off x="5288096" y="4208443"/>
            <a:ext cx="231355" cy="9144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AE9385-10CB-134F-B1F5-BD22FF640520}"/>
              </a:ext>
            </a:extLst>
          </p:cNvPr>
          <p:cNvSpPr txBox="1"/>
          <p:nvPr/>
        </p:nvSpPr>
        <p:spPr>
          <a:xfrm>
            <a:off x="5860973" y="4417764"/>
            <a:ext cx="4617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Bias corrected, to speed up early stage learning</a:t>
            </a:r>
          </a:p>
        </p:txBody>
      </p:sp>
    </p:spTree>
    <p:extLst>
      <p:ext uri="{BB962C8B-B14F-4D97-AF65-F5344CB8AC3E}">
        <p14:creationId xmlns:p14="http://schemas.microsoft.com/office/powerpoint/2010/main" val="285879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FAC51-4E50-2842-B1FB-8B0565780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14C48-B1E5-E046-AF2A-05A28085A5F8}" type="datetime1">
              <a:rPr lang="en-US" smtClean="0"/>
              <a:t>9/30/18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0C16F-8332-5345-B416-9B1B1D2D3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D7B8A-8AD2-B24E-B5DF-84B9C8350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D2FC-DF1D-2646-9066-A17D6AB8FD73}" type="slidenum">
              <a:rPr lang="en-US" smtClean="0"/>
              <a:t>14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0B7ABA9-6B9B-014B-A847-A769D8AA0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690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Common choice for hyperparameters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2C2C0A-74C4-BB48-9AB5-5FD221AED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2E2314-B19E-FC48-8B4C-45F83F9B10BC}"/>
                  </a:ext>
                </a:extLst>
              </p:cNvPr>
              <p:cNvSpPr txBox="1"/>
              <p:nvPr/>
            </p:nvSpPr>
            <p:spPr>
              <a:xfrm>
                <a:off x="1564395" y="1663547"/>
                <a:ext cx="2592826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needs to be tuned</a:t>
                </a:r>
              </a:p>
              <a:p>
                <a:pPr marL="285750" indent="-2857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endParaRPr lang="en-US" sz="2000" dirty="0"/>
              </a:p>
              <a:p>
                <a:pPr marL="285750" indent="-2857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=0.999</m:t>
                    </m:r>
                  </m:oMath>
                </a14:m>
                <a:endParaRPr lang="en-US" sz="2000" dirty="0"/>
              </a:p>
              <a:p>
                <a:pPr marL="285750" indent="-2857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2E2314-B19E-FC48-8B4C-45F83F9B1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395" y="1663547"/>
                <a:ext cx="2592826" cy="1323439"/>
              </a:xfrm>
              <a:prstGeom prst="rect">
                <a:avLst/>
              </a:prstGeom>
              <a:blipFill>
                <a:blip r:embed="rId3"/>
                <a:stretch>
                  <a:fillRect l="-1463" t="-1905" r="-1463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1539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FACCA-8F31-0F4E-8D48-C3D828C91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91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Learning rate decay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5CFCBF-CB61-714C-B530-9AA6CF6761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7674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§"/>
                </a:pPr>
                <a:r>
                  <a:rPr lang="en-US" sz="2000" dirty="0"/>
                  <a:t>Slowly reduce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over time</a:t>
                </a:r>
              </a:p>
              <a:p>
                <a:pPr>
                  <a:buFont typeface="Wingdings" pitchFamily="2" charset="2"/>
                  <a:buChar char="§"/>
                </a:pPr>
                <a:r>
                  <a:rPr lang="en-US" sz="2000" dirty="0"/>
                  <a:t>Helps speed up learning algorithms</a:t>
                </a:r>
              </a:p>
              <a:p>
                <a:pPr>
                  <a:buFont typeface="Wingdings" pitchFamily="2" charset="2"/>
                  <a:buChar char="§"/>
                </a:pPr>
                <a:r>
                  <a:rPr lang="en-US" sz="2000" dirty="0"/>
                  <a:t>Why?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5CFCBF-CB61-714C-B530-9AA6CF6761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7674"/>
                <a:ext cx="10515600" cy="4351338"/>
              </a:xfrm>
              <a:blipFill>
                <a:blip r:embed="rId2"/>
                <a:stretch>
                  <a:fillRect l="-483" t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85D3C-917E-5B44-B0F1-97BB0C696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14C48-B1E5-E046-AF2A-05A28085A5F8}" type="datetime1">
              <a:rPr lang="en-US" smtClean="0"/>
              <a:t>9/30/18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81B50-627A-7248-A4F3-A35D23E5A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1A2F18-0B03-A041-B37A-0C6746939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D2FC-DF1D-2646-9066-A17D6AB8FD73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F88238-6256-1E47-B59A-67E3A2A57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37E73E7-4A5B-B04A-A8E7-7D01807C4D1F}"/>
              </a:ext>
            </a:extLst>
          </p:cNvPr>
          <p:cNvGrpSpPr/>
          <p:nvPr/>
        </p:nvGrpSpPr>
        <p:grpSpPr>
          <a:xfrm>
            <a:off x="3426985" y="3437115"/>
            <a:ext cx="4726415" cy="1538869"/>
            <a:chOff x="3426985" y="3437115"/>
            <a:chExt cx="4726415" cy="153886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76B07AF-195F-5045-B5C1-72863B737579}"/>
                </a:ext>
              </a:extLst>
            </p:cNvPr>
            <p:cNvGrpSpPr/>
            <p:nvPr/>
          </p:nvGrpSpPr>
          <p:grpSpPr>
            <a:xfrm>
              <a:off x="3426985" y="3437115"/>
              <a:ext cx="4726415" cy="1538869"/>
              <a:chOff x="1813932" y="4491393"/>
              <a:chExt cx="9173736" cy="1538869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257A892-3F6B-DE45-B0D1-98297504CABA}"/>
                  </a:ext>
                </a:extLst>
              </p:cNvPr>
              <p:cNvSpPr/>
              <p:nvPr/>
            </p:nvSpPr>
            <p:spPr>
              <a:xfrm>
                <a:off x="1813932" y="4491393"/>
                <a:ext cx="9173736" cy="153886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71A31DE-C375-0249-96F8-84F7EA6974C0}"/>
                  </a:ext>
                </a:extLst>
              </p:cNvPr>
              <p:cNvSpPr/>
              <p:nvPr/>
            </p:nvSpPr>
            <p:spPr>
              <a:xfrm>
                <a:off x="2797098" y="4798742"/>
                <a:ext cx="7207404" cy="88094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D7668EE-6830-F742-88B2-F4E5E86C78D2}"/>
                  </a:ext>
                </a:extLst>
              </p:cNvPr>
              <p:cNvSpPr/>
              <p:nvPr/>
            </p:nvSpPr>
            <p:spPr>
              <a:xfrm>
                <a:off x="3789557" y="5057078"/>
                <a:ext cx="4958575" cy="36427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5B0242F-F4D7-5445-A48D-E4D905CEF6E7}"/>
                </a:ext>
              </a:extLst>
            </p:cNvPr>
            <p:cNvSpPr/>
            <p:nvPr/>
          </p:nvSpPr>
          <p:spPr>
            <a:xfrm>
              <a:off x="5671246" y="4125463"/>
              <a:ext cx="118946" cy="11894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94FFD98-EEE8-444C-B558-2BD89850B52B}"/>
              </a:ext>
            </a:extLst>
          </p:cNvPr>
          <p:cNvSpPr txBox="1"/>
          <p:nvPr/>
        </p:nvSpPr>
        <p:spPr>
          <a:xfrm>
            <a:off x="8301620" y="2923549"/>
            <a:ext cx="2859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theory, mini-batch GD will never converge to minimum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F3AEA0C2-5957-8A46-A66D-94F7D9C8E711}"/>
              </a:ext>
            </a:extLst>
          </p:cNvPr>
          <p:cNvSpPr/>
          <p:nvPr/>
        </p:nvSpPr>
        <p:spPr>
          <a:xfrm>
            <a:off x="3606691" y="3839483"/>
            <a:ext cx="2501104" cy="785927"/>
          </a:xfrm>
          <a:custGeom>
            <a:avLst/>
            <a:gdLst>
              <a:gd name="connsiteX0" fmla="*/ 11292 w 2501104"/>
              <a:gd name="connsiteY0" fmla="*/ 374573 h 785927"/>
              <a:gd name="connsiteX1" fmla="*/ 275 w 2501104"/>
              <a:gd name="connsiteY1" fmla="*/ 297455 h 785927"/>
              <a:gd name="connsiteX2" fmla="*/ 22308 w 2501104"/>
              <a:gd name="connsiteY2" fmla="*/ 231354 h 785927"/>
              <a:gd name="connsiteX3" fmla="*/ 44342 w 2501104"/>
              <a:gd name="connsiteY3" fmla="*/ 154236 h 785927"/>
              <a:gd name="connsiteX4" fmla="*/ 55359 w 2501104"/>
              <a:gd name="connsiteY4" fmla="*/ 121185 h 785927"/>
              <a:gd name="connsiteX5" fmla="*/ 66376 w 2501104"/>
              <a:gd name="connsiteY5" fmla="*/ 55084 h 785927"/>
              <a:gd name="connsiteX6" fmla="*/ 110443 w 2501104"/>
              <a:gd name="connsiteY6" fmla="*/ 44067 h 785927"/>
              <a:gd name="connsiteX7" fmla="*/ 474000 w 2501104"/>
              <a:gd name="connsiteY7" fmla="*/ 66101 h 785927"/>
              <a:gd name="connsiteX8" fmla="*/ 507051 w 2501104"/>
              <a:gd name="connsiteY8" fmla="*/ 77118 h 785927"/>
              <a:gd name="connsiteX9" fmla="*/ 496034 w 2501104"/>
              <a:gd name="connsiteY9" fmla="*/ 110169 h 785927"/>
              <a:gd name="connsiteX10" fmla="*/ 518068 w 2501104"/>
              <a:gd name="connsiteY10" fmla="*/ 242371 h 785927"/>
              <a:gd name="connsiteX11" fmla="*/ 529084 w 2501104"/>
              <a:gd name="connsiteY11" fmla="*/ 286439 h 785927"/>
              <a:gd name="connsiteX12" fmla="*/ 551118 w 2501104"/>
              <a:gd name="connsiteY12" fmla="*/ 352540 h 785927"/>
              <a:gd name="connsiteX13" fmla="*/ 584169 w 2501104"/>
              <a:gd name="connsiteY13" fmla="*/ 363557 h 785927"/>
              <a:gd name="connsiteX14" fmla="*/ 650270 w 2501104"/>
              <a:gd name="connsiteY14" fmla="*/ 341523 h 785927"/>
              <a:gd name="connsiteX15" fmla="*/ 793489 w 2501104"/>
              <a:gd name="connsiteY15" fmla="*/ 319489 h 785927"/>
              <a:gd name="connsiteX16" fmla="*/ 782472 w 2501104"/>
              <a:gd name="connsiteY16" fmla="*/ 121185 h 785927"/>
              <a:gd name="connsiteX17" fmla="*/ 793489 w 2501104"/>
              <a:gd name="connsiteY17" fmla="*/ 88135 h 785927"/>
              <a:gd name="connsiteX18" fmla="*/ 1013827 w 2501104"/>
              <a:gd name="connsiteY18" fmla="*/ 99152 h 785927"/>
              <a:gd name="connsiteX19" fmla="*/ 1046877 w 2501104"/>
              <a:gd name="connsiteY19" fmla="*/ 110169 h 785927"/>
              <a:gd name="connsiteX20" fmla="*/ 1079928 w 2501104"/>
              <a:gd name="connsiteY20" fmla="*/ 187287 h 785927"/>
              <a:gd name="connsiteX21" fmla="*/ 1090945 w 2501104"/>
              <a:gd name="connsiteY21" fmla="*/ 220337 h 785927"/>
              <a:gd name="connsiteX22" fmla="*/ 1112978 w 2501104"/>
              <a:gd name="connsiteY22" fmla="*/ 308472 h 785927"/>
              <a:gd name="connsiteX23" fmla="*/ 1123995 w 2501104"/>
              <a:gd name="connsiteY23" fmla="*/ 341523 h 785927"/>
              <a:gd name="connsiteX24" fmla="*/ 1135012 w 2501104"/>
              <a:gd name="connsiteY24" fmla="*/ 396607 h 785927"/>
              <a:gd name="connsiteX25" fmla="*/ 1146029 w 2501104"/>
              <a:gd name="connsiteY25" fmla="*/ 429658 h 785927"/>
              <a:gd name="connsiteX26" fmla="*/ 1190096 w 2501104"/>
              <a:gd name="connsiteY26" fmla="*/ 451692 h 785927"/>
              <a:gd name="connsiteX27" fmla="*/ 1399417 w 2501104"/>
              <a:gd name="connsiteY27" fmla="*/ 440675 h 785927"/>
              <a:gd name="connsiteX28" fmla="*/ 1377383 w 2501104"/>
              <a:gd name="connsiteY28" fmla="*/ 374573 h 785927"/>
              <a:gd name="connsiteX29" fmla="*/ 1366366 w 2501104"/>
              <a:gd name="connsiteY29" fmla="*/ 341523 h 785927"/>
              <a:gd name="connsiteX30" fmla="*/ 1355349 w 2501104"/>
              <a:gd name="connsiteY30" fmla="*/ 308472 h 785927"/>
              <a:gd name="connsiteX31" fmla="*/ 1333316 w 2501104"/>
              <a:gd name="connsiteY31" fmla="*/ 275422 h 785927"/>
              <a:gd name="connsiteX32" fmla="*/ 1366366 w 2501104"/>
              <a:gd name="connsiteY32" fmla="*/ 253388 h 785927"/>
              <a:gd name="connsiteX33" fmla="*/ 1421451 w 2501104"/>
              <a:gd name="connsiteY33" fmla="*/ 264405 h 785927"/>
              <a:gd name="connsiteX34" fmla="*/ 1531619 w 2501104"/>
              <a:gd name="connsiteY34" fmla="*/ 275422 h 785927"/>
              <a:gd name="connsiteX35" fmla="*/ 1542636 w 2501104"/>
              <a:gd name="connsiteY35" fmla="*/ 308472 h 785927"/>
              <a:gd name="connsiteX36" fmla="*/ 1586704 w 2501104"/>
              <a:gd name="connsiteY36" fmla="*/ 374573 h 785927"/>
              <a:gd name="connsiteX37" fmla="*/ 1597721 w 2501104"/>
              <a:gd name="connsiteY37" fmla="*/ 407624 h 785927"/>
              <a:gd name="connsiteX38" fmla="*/ 1641788 w 2501104"/>
              <a:gd name="connsiteY38" fmla="*/ 473725 h 785927"/>
              <a:gd name="connsiteX39" fmla="*/ 1663822 w 2501104"/>
              <a:gd name="connsiteY39" fmla="*/ 506776 h 785927"/>
              <a:gd name="connsiteX40" fmla="*/ 1674839 w 2501104"/>
              <a:gd name="connsiteY40" fmla="*/ 539826 h 785927"/>
              <a:gd name="connsiteX41" fmla="*/ 1740940 w 2501104"/>
              <a:gd name="connsiteY41" fmla="*/ 517793 h 785927"/>
              <a:gd name="connsiteX42" fmla="*/ 1840092 w 2501104"/>
              <a:gd name="connsiteY42" fmla="*/ 462708 h 785927"/>
              <a:gd name="connsiteX43" fmla="*/ 1829075 w 2501104"/>
              <a:gd name="connsiteY43" fmla="*/ 429658 h 785927"/>
              <a:gd name="connsiteX44" fmla="*/ 1729923 w 2501104"/>
              <a:gd name="connsiteY44" fmla="*/ 341523 h 785927"/>
              <a:gd name="connsiteX45" fmla="*/ 1718906 w 2501104"/>
              <a:gd name="connsiteY45" fmla="*/ 275422 h 785927"/>
              <a:gd name="connsiteX46" fmla="*/ 1762974 w 2501104"/>
              <a:gd name="connsiteY46" fmla="*/ 209320 h 785927"/>
              <a:gd name="connsiteX47" fmla="*/ 1773990 w 2501104"/>
              <a:gd name="connsiteY47" fmla="*/ 176270 h 785927"/>
              <a:gd name="connsiteX48" fmla="*/ 1807041 w 2501104"/>
              <a:gd name="connsiteY48" fmla="*/ 143219 h 785927"/>
              <a:gd name="connsiteX49" fmla="*/ 1829075 w 2501104"/>
              <a:gd name="connsiteY49" fmla="*/ 110169 h 785927"/>
              <a:gd name="connsiteX50" fmla="*/ 1895176 w 2501104"/>
              <a:gd name="connsiteY50" fmla="*/ 121185 h 785927"/>
              <a:gd name="connsiteX51" fmla="*/ 1928227 w 2501104"/>
              <a:gd name="connsiteY51" fmla="*/ 132202 h 785927"/>
              <a:gd name="connsiteX52" fmla="*/ 1972294 w 2501104"/>
              <a:gd name="connsiteY52" fmla="*/ 143219 h 785927"/>
              <a:gd name="connsiteX53" fmla="*/ 2038395 w 2501104"/>
              <a:gd name="connsiteY53" fmla="*/ 176270 h 785927"/>
              <a:gd name="connsiteX54" fmla="*/ 2071446 w 2501104"/>
              <a:gd name="connsiteY54" fmla="*/ 165253 h 785927"/>
              <a:gd name="connsiteX55" fmla="*/ 2115513 w 2501104"/>
              <a:gd name="connsiteY55" fmla="*/ 132202 h 785927"/>
              <a:gd name="connsiteX56" fmla="*/ 2148564 w 2501104"/>
              <a:gd name="connsiteY56" fmla="*/ 99152 h 785927"/>
              <a:gd name="connsiteX57" fmla="*/ 2214665 w 2501104"/>
              <a:gd name="connsiteY57" fmla="*/ 55084 h 785927"/>
              <a:gd name="connsiteX58" fmla="*/ 2247716 w 2501104"/>
              <a:gd name="connsiteY58" fmla="*/ 33051 h 785927"/>
              <a:gd name="connsiteX59" fmla="*/ 2280766 w 2501104"/>
              <a:gd name="connsiteY59" fmla="*/ 11017 h 785927"/>
              <a:gd name="connsiteX60" fmla="*/ 2313817 w 2501104"/>
              <a:gd name="connsiteY60" fmla="*/ 0 h 785927"/>
              <a:gd name="connsiteX61" fmla="*/ 2324834 w 2501104"/>
              <a:gd name="connsiteY61" fmla="*/ 33051 h 785927"/>
              <a:gd name="connsiteX62" fmla="*/ 2335851 w 2501104"/>
              <a:gd name="connsiteY62" fmla="*/ 77118 h 785927"/>
              <a:gd name="connsiteX63" fmla="*/ 2401952 w 2501104"/>
              <a:gd name="connsiteY63" fmla="*/ 165253 h 785927"/>
              <a:gd name="connsiteX64" fmla="*/ 2423986 w 2501104"/>
              <a:gd name="connsiteY64" fmla="*/ 209320 h 785927"/>
              <a:gd name="connsiteX65" fmla="*/ 2435002 w 2501104"/>
              <a:gd name="connsiteY65" fmla="*/ 242371 h 785927"/>
              <a:gd name="connsiteX66" fmla="*/ 2479070 w 2501104"/>
              <a:gd name="connsiteY66" fmla="*/ 308472 h 785927"/>
              <a:gd name="connsiteX67" fmla="*/ 2501104 w 2501104"/>
              <a:gd name="connsiteY67" fmla="*/ 341523 h 785927"/>
              <a:gd name="connsiteX68" fmla="*/ 2435002 w 2501104"/>
              <a:gd name="connsiteY68" fmla="*/ 374573 h 785927"/>
              <a:gd name="connsiteX69" fmla="*/ 2401952 w 2501104"/>
              <a:gd name="connsiteY69" fmla="*/ 385590 h 785927"/>
              <a:gd name="connsiteX70" fmla="*/ 2368901 w 2501104"/>
              <a:gd name="connsiteY70" fmla="*/ 407624 h 785927"/>
              <a:gd name="connsiteX71" fmla="*/ 2335851 w 2501104"/>
              <a:gd name="connsiteY71" fmla="*/ 418641 h 785927"/>
              <a:gd name="connsiteX72" fmla="*/ 2269749 w 2501104"/>
              <a:gd name="connsiteY72" fmla="*/ 462708 h 785927"/>
              <a:gd name="connsiteX73" fmla="*/ 2203648 w 2501104"/>
              <a:gd name="connsiteY73" fmla="*/ 495759 h 785927"/>
              <a:gd name="connsiteX74" fmla="*/ 2214665 w 2501104"/>
              <a:gd name="connsiteY74" fmla="*/ 649995 h 785927"/>
              <a:gd name="connsiteX75" fmla="*/ 2203648 w 2501104"/>
              <a:gd name="connsiteY75" fmla="*/ 760164 h 785927"/>
              <a:gd name="connsiteX76" fmla="*/ 1906193 w 2501104"/>
              <a:gd name="connsiteY76" fmla="*/ 782198 h 785927"/>
              <a:gd name="connsiteX77" fmla="*/ 1840092 w 2501104"/>
              <a:gd name="connsiteY77" fmla="*/ 771181 h 785927"/>
              <a:gd name="connsiteX78" fmla="*/ 1851108 w 2501104"/>
              <a:gd name="connsiteY78" fmla="*/ 672029 h 785927"/>
              <a:gd name="connsiteX79" fmla="*/ 1862125 w 2501104"/>
              <a:gd name="connsiteY79" fmla="*/ 550843 h 78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01104" h="785927">
                <a:moveTo>
                  <a:pt x="11292" y="374573"/>
                </a:moveTo>
                <a:cubicBezTo>
                  <a:pt x="7620" y="348867"/>
                  <a:pt x="-1716" y="323346"/>
                  <a:pt x="275" y="297455"/>
                </a:cubicBezTo>
                <a:cubicBezTo>
                  <a:pt x="2056" y="274298"/>
                  <a:pt x="14964" y="253388"/>
                  <a:pt x="22308" y="231354"/>
                </a:cubicBezTo>
                <a:cubicBezTo>
                  <a:pt x="48727" y="152095"/>
                  <a:pt x="16669" y="251091"/>
                  <a:pt x="44342" y="154236"/>
                </a:cubicBezTo>
                <a:cubicBezTo>
                  <a:pt x="47532" y="143070"/>
                  <a:pt x="52840" y="132521"/>
                  <a:pt x="55359" y="121185"/>
                </a:cubicBezTo>
                <a:cubicBezTo>
                  <a:pt x="60205" y="99379"/>
                  <a:pt x="53393" y="73261"/>
                  <a:pt x="66376" y="55084"/>
                </a:cubicBezTo>
                <a:cubicBezTo>
                  <a:pt x="75177" y="42763"/>
                  <a:pt x="95754" y="47739"/>
                  <a:pt x="110443" y="44067"/>
                </a:cubicBezTo>
                <a:cubicBezTo>
                  <a:pt x="297561" y="50519"/>
                  <a:pt x="347514" y="29962"/>
                  <a:pt x="474000" y="66101"/>
                </a:cubicBezTo>
                <a:cubicBezTo>
                  <a:pt x="485166" y="69291"/>
                  <a:pt x="496034" y="73446"/>
                  <a:pt x="507051" y="77118"/>
                </a:cubicBezTo>
                <a:cubicBezTo>
                  <a:pt x="503379" y="88135"/>
                  <a:pt x="496034" y="98556"/>
                  <a:pt x="496034" y="110169"/>
                </a:cubicBezTo>
                <a:cubicBezTo>
                  <a:pt x="496034" y="208651"/>
                  <a:pt x="500830" y="182037"/>
                  <a:pt x="518068" y="242371"/>
                </a:cubicBezTo>
                <a:cubicBezTo>
                  <a:pt x="522227" y="256930"/>
                  <a:pt x="524733" y="271936"/>
                  <a:pt x="529084" y="286439"/>
                </a:cubicBezTo>
                <a:cubicBezTo>
                  <a:pt x="535758" y="308685"/>
                  <a:pt x="529084" y="345195"/>
                  <a:pt x="551118" y="352540"/>
                </a:cubicBezTo>
                <a:lnTo>
                  <a:pt x="584169" y="363557"/>
                </a:lnTo>
                <a:cubicBezTo>
                  <a:pt x="606203" y="356212"/>
                  <a:pt x="627224" y="344404"/>
                  <a:pt x="650270" y="341523"/>
                </a:cubicBezTo>
                <a:cubicBezTo>
                  <a:pt x="756985" y="328183"/>
                  <a:pt x="709373" y="336313"/>
                  <a:pt x="793489" y="319489"/>
                </a:cubicBezTo>
                <a:cubicBezTo>
                  <a:pt x="789817" y="253388"/>
                  <a:pt x="782472" y="187388"/>
                  <a:pt x="782472" y="121185"/>
                </a:cubicBezTo>
                <a:cubicBezTo>
                  <a:pt x="782472" y="109572"/>
                  <a:pt x="781929" y="89236"/>
                  <a:pt x="793489" y="88135"/>
                </a:cubicBezTo>
                <a:cubicBezTo>
                  <a:pt x="866696" y="81163"/>
                  <a:pt x="940381" y="95480"/>
                  <a:pt x="1013827" y="99152"/>
                </a:cubicBezTo>
                <a:cubicBezTo>
                  <a:pt x="1024844" y="102824"/>
                  <a:pt x="1037809" y="102915"/>
                  <a:pt x="1046877" y="110169"/>
                </a:cubicBezTo>
                <a:cubicBezTo>
                  <a:pt x="1071725" y="130047"/>
                  <a:pt x="1072087" y="159844"/>
                  <a:pt x="1079928" y="187287"/>
                </a:cubicBezTo>
                <a:cubicBezTo>
                  <a:pt x="1083118" y="198453"/>
                  <a:pt x="1087890" y="209134"/>
                  <a:pt x="1090945" y="220337"/>
                </a:cubicBezTo>
                <a:cubicBezTo>
                  <a:pt x="1098913" y="249552"/>
                  <a:pt x="1103402" y="279744"/>
                  <a:pt x="1112978" y="308472"/>
                </a:cubicBezTo>
                <a:cubicBezTo>
                  <a:pt x="1116650" y="319489"/>
                  <a:pt x="1121178" y="330257"/>
                  <a:pt x="1123995" y="341523"/>
                </a:cubicBezTo>
                <a:cubicBezTo>
                  <a:pt x="1128537" y="359689"/>
                  <a:pt x="1130470" y="378441"/>
                  <a:pt x="1135012" y="396607"/>
                </a:cubicBezTo>
                <a:cubicBezTo>
                  <a:pt x="1137829" y="407873"/>
                  <a:pt x="1137817" y="421446"/>
                  <a:pt x="1146029" y="429658"/>
                </a:cubicBezTo>
                <a:cubicBezTo>
                  <a:pt x="1157642" y="441271"/>
                  <a:pt x="1175407" y="444347"/>
                  <a:pt x="1190096" y="451692"/>
                </a:cubicBezTo>
                <a:cubicBezTo>
                  <a:pt x="1259870" y="448020"/>
                  <a:pt x="1334810" y="467278"/>
                  <a:pt x="1399417" y="440675"/>
                </a:cubicBezTo>
                <a:cubicBezTo>
                  <a:pt x="1420893" y="431832"/>
                  <a:pt x="1384728" y="396607"/>
                  <a:pt x="1377383" y="374573"/>
                </a:cubicBezTo>
                <a:lnTo>
                  <a:pt x="1366366" y="341523"/>
                </a:lnTo>
                <a:cubicBezTo>
                  <a:pt x="1362694" y="330506"/>
                  <a:pt x="1361791" y="318135"/>
                  <a:pt x="1355349" y="308472"/>
                </a:cubicBezTo>
                <a:lnTo>
                  <a:pt x="1333316" y="275422"/>
                </a:lnTo>
                <a:cubicBezTo>
                  <a:pt x="1344333" y="268077"/>
                  <a:pt x="1353228" y="255030"/>
                  <a:pt x="1366366" y="253388"/>
                </a:cubicBezTo>
                <a:cubicBezTo>
                  <a:pt x="1384947" y="251065"/>
                  <a:pt x="1402890" y="261930"/>
                  <a:pt x="1421451" y="264405"/>
                </a:cubicBezTo>
                <a:cubicBezTo>
                  <a:pt x="1458033" y="269283"/>
                  <a:pt x="1494896" y="271750"/>
                  <a:pt x="1531619" y="275422"/>
                </a:cubicBezTo>
                <a:cubicBezTo>
                  <a:pt x="1535291" y="286439"/>
                  <a:pt x="1536996" y="298321"/>
                  <a:pt x="1542636" y="308472"/>
                </a:cubicBezTo>
                <a:cubicBezTo>
                  <a:pt x="1555497" y="331621"/>
                  <a:pt x="1586704" y="374573"/>
                  <a:pt x="1586704" y="374573"/>
                </a:cubicBezTo>
                <a:cubicBezTo>
                  <a:pt x="1590376" y="385590"/>
                  <a:pt x="1592081" y="397472"/>
                  <a:pt x="1597721" y="407624"/>
                </a:cubicBezTo>
                <a:cubicBezTo>
                  <a:pt x="1610581" y="430773"/>
                  <a:pt x="1627099" y="451691"/>
                  <a:pt x="1641788" y="473725"/>
                </a:cubicBezTo>
                <a:cubicBezTo>
                  <a:pt x="1649133" y="484742"/>
                  <a:pt x="1659635" y="494215"/>
                  <a:pt x="1663822" y="506776"/>
                </a:cubicBezTo>
                <a:lnTo>
                  <a:pt x="1674839" y="539826"/>
                </a:lnTo>
                <a:cubicBezTo>
                  <a:pt x="1696873" y="532482"/>
                  <a:pt x="1721615" y="530676"/>
                  <a:pt x="1740940" y="517793"/>
                </a:cubicBezTo>
                <a:cubicBezTo>
                  <a:pt x="1816704" y="467283"/>
                  <a:pt x="1781919" y="482099"/>
                  <a:pt x="1840092" y="462708"/>
                </a:cubicBezTo>
                <a:cubicBezTo>
                  <a:pt x="1836420" y="451691"/>
                  <a:pt x="1836204" y="438824"/>
                  <a:pt x="1829075" y="429658"/>
                </a:cubicBezTo>
                <a:cubicBezTo>
                  <a:pt x="1788440" y="377414"/>
                  <a:pt x="1774101" y="370975"/>
                  <a:pt x="1729923" y="341523"/>
                </a:cubicBezTo>
                <a:cubicBezTo>
                  <a:pt x="1707751" y="308265"/>
                  <a:pt x="1698173" y="312741"/>
                  <a:pt x="1718906" y="275422"/>
                </a:cubicBezTo>
                <a:cubicBezTo>
                  <a:pt x="1731767" y="252273"/>
                  <a:pt x="1762974" y="209320"/>
                  <a:pt x="1762974" y="209320"/>
                </a:cubicBezTo>
                <a:cubicBezTo>
                  <a:pt x="1766646" y="198303"/>
                  <a:pt x="1767549" y="185932"/>
                  <a:pt x="1773990" y="176270"/>
                </a:cubicBezTo>
                <a:cubicBezTo>
                  <a:pt x="1782632" y="163306"/>
                  <a:pt x="1797067" y="155188"/>
                  <a:pt x="1807041" y="143219"/>
                </a:cubicBezTo>
                <a:cubicBezTo>
                  <a:pt x="1815517" y="133047"/>
                  <a:pt x="1821730" y="121186"/>
                  <a:pt x="1829075" y="110169"/>
                </a:cubicBezTo>
                <a:cubicBezTo>
                  <a:pt x="1851109" y="113841"/>
                  <a:pt x="1873370" y="116339"/>
                  <a:pt x="1895176" y="121185"/>
                </a:cubicBezTo>
                <a:cubicBezTo>
                  <a:pt x="1906512" y="123704"/>
                  <a:pt x="1917061" y="129012"/>
                  <a:pt x="1928227" y="132202"/>
                </a:cubicBezTo>
                <a:cubicBezTo>
                  <a:pt x="1942786" y="136362"/>
                  <a:pt x="1957605" y="139547"/>
                  <a:pt x="1972294" y="143219"/>
                </a:cubicBezTo>
                <a:cubicBezTo>
                  <a:pt x="1989003" y="154359"/>
                  <a:pt x="2015590" y="176270"/>
                  <a:pt x="2038395" y="176270"/>
                </a:cubicBezTo>
                <a:cubicBezTo>
                  <a:pt x="2050008" y="176270"/>
                  <a:pt x="2060429" y="168925"/>
                  <a:pt x="2071446" y="165253"/>
                </a:cubicBezTo>
                <a:cubicBezTo>
                  <a:pt x="2086135" y="154236"/>
                  <a:pt x="2101572" y="144151"/>
                  <a:pt x="2115513" y="132202"/>
                </a:cubicBezTo>
                <a:cubicBezTo>
                  <a:pt x="2127342" y="122063"/>
                  <a:pt x="2136266" y="108717"/>
                  <a:pt x="2148564" y="99152"/>
                </a:cubicBezTo>
                <a:cubicBezTo>
                  <a:pt x="2169467" y="82894"/>
                  <a:pt x="2192631" y="69773"/>
                  <a:pt x="2214665" y="55084"/>
                </a:cubicBezTo>
                <a:lnTo>
                  <a:pt x="2247716" y="33051"/>
                </a:lnTo>
                <a:cubicBezTo>
                  <a:pt x="2258733" y="25707"/>
                  <a:pt x="2268205" y="15204"/>
                  <a:pt x="2280766" y="11017"/>
                </a:cubicBezTo>
                <a:lnTo>
                  <a:pt x="2313817" y="0"/>
                </a:lnTo>
                <a:cubicBezTo>
                  <a:pt x="2317489" y="11017"/>
                  <a:pt x="2321644" y="21885"/>
                  <a:pt x="2324834" y="33051"/>
                </a:cubicBezTo>
                <a:cubicBezTo>
                  <a:pt x="2328994" y="47610"/>
                  <a:pt x="2328222" y="64039"/>
                  <a:pt x="2335851" y="77118"/>
                </a:cubicBezTo>
                <a:cubicBezTo>
                  <a:pt x="2354355" y="108838"/>
                  <a:pt x="2385529" y="132407"/>
                  <a:pt x="2401952" y="165253"/>
                </a:cubicBezTo>
                <a:cubicBezTo>
                  <a:pt x="2409297" y="179942"/>
                  <a:pt x="2417517" y="194225"/>
                  <a:pt x="2423986" y="209320"/>
                </a:cubicBezTo>
                <a:cubicBezTo>
                  <a:pt x="2428560" y="219994"/>
                  <a:pt x="2429362" y="232220"/>
                  <a:pt x="2435002" y="242371"/>
                </a:cubicBezTo>
                <a:cubicBezTo>
                  <a:pt x="2447862" y="265520"/>
                  <a:pt x="2464381" y="286438"/>
                  <a:pt x="2479070" y="308472"/>
                </a:cubicBezTo>
                <a:lnTo>
                  <a:pt x="2501104" y="341523"/>
                </a:lnTo>
                <a:cubicBezTo>
                  <a:pt x="2418032" y="369214"/>
                  <a:pt x="2520425" y="331862"/>
                  <a:pt x="2435002" y="374573"/>
                </a:cubicBezTo>
                <a:cubicBezTo>
                  <a:pt x="2424615" y="379766"/>
                  <a:pt x="2412339" y="380397"/>
                  <a:pt x="2401952" y="385590"/>
                </a:cubicBezTo>
                <a:cubicBezTo>
                  <a:pt x="2390109" y="391512"/>
                  <a:pt x="2380744" y="401702"/>
                  <a:pt x="2368901" y="407624"/>
                </a:cubicBezTo>
                <a:cubicBezTo>
                  <a:pt x="2358514" y="412817"/>
                  <a:pt x="2346002" y="413001"/>
                  <a:pt x="2335851" y="418641"/>
                </a:cubicBezTo>
                <a:cubicBezTo>
                  <a:pt x="2312702" y="431501"/>
                  <a:pt x="2294871" y="454334"/>
                  <a:pt x="2269749" y="462708"/>
                </a:cubicBezTo>
                <a:cubicBezTo>
                  <a:pt x="2224138" y="477912"/>
                  <a:pt x="2246361" y="467283"/>
                  <a:pt x="2203648" y="495759"/>
                </a:cubicBezTo>
                <a:cubicBezTo>
                  <a:pt x="2207320" y="547171"/>
                  <a:pt x="2214665" y="598452"/>
                  <a:pt x="2214665" y="649995"/>
                </a:cubicBezTo>
                <a:cubicBezTo>
                  <a:pt x="2214665" y="686901"/>
                  <a:pt x="2237570" y="745626"/>
                  <a:pt x="2203648" y="760164"/>
                </a:cubicBezTo>
                <a:cubicBezTo>
                  <a:pt x="2112264" y="799329"/>
                  <a:pt x="1906193" y="782198"/>
                  <a:pt x="1906193" y="782198"/>
                </a:cubicBezTo>
                <a:lnTo>
                  <a:pt x="1840092" y="771181"/>
                </a:lnTo>
                <a:cubicBezTo>
                  <a:pt x="1825220" y="741438"/>
                  <a:pt x="1847223" y="705055"/>
                  <a:pt x="1851108" y="672029"/>
                </a:cubicBezTo>
                <a:cubicBezTo>
                  <a:pt x="1863492" y="566766"/>
                  <a:pt x="1862125" y="615807"/>
                  <a:pt x="1862125" y="550843"/>
                </a:cubicBez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67B80B8-8DB9-4046-ADFF-B7822476C800}"/>
              </a:ext>
            </a:extLst>
          </p:cNvPr>
          <p:cNvSpPr/>
          <p:nvPr/>
        </p:nvSpPr>
        <p:spPr>
          <a:xfrm>
            <a:off x="5651189" y="3844887"/>
            <a:ext cx="2159770" cy="649995"/>
          </a:xfrm>
          <a:custGeom>
            <a:avLst/>
            <a:gdLst>
              <a:gd name="connsiteX0" fmla="*/ 2159770 w 2159770"/>
              <a:gd name="connsiteY0" fmla="*/ 264405 h 649995"/>
              <a:gd name="connsiteX1" fmla="*/ 2093669 w 2159770"/>
              <a:gd name="connsiteY1" fmla="*/ 187286 h 649995"/>
              <a:gd name="connsiteX2" fmla="*/ 2060618 w 2159770"/>
              <a:gd name="connsiteY2" fmla="*/ 154236 h 649995"/>
              <a:gd name="connsiteX3" fmla="*/ 2016551 w 2159770"/>
              <a:gd name="connsiteY3" fmla="*/ 88135 h 649995"/>
              <a:gd name="connsiteX4" fmla="*/ 1994517 w 2159770"/>
              <a:gd name="connsiteY4" fmla="*/ 55084 h 649995"/>
              <a:gd name="connsiteX5" fmla="*/ 1972483 w 2159770"/>
              <a:gd name="connsiteY5" fmla="*/ 22033 h 649995"/>
              <a:gd name="connsiteX6" fmla="*/ 1939433 w 2159770"/>
              <a:gd name="connsiteY6" fmla="*/ 0 h 649995"/>
              <a:gd name="connsiteX7" fmla="*/ 1862315 w 2159770"/>
              <a:gd name="connsiteY7" fmla="*/ 22033 h 649995"/>
              <a:gd name="connsiteX8" fmla="*/ 1807230 w 2159770"/>
              <a:gd name="connsiteY8" fmla="*/ 33050 h 649995"/>
              <a:gd name="connsiteX9" fmla="*/ 1774180 w 2159770"/>
              <a:gd name="connsiteY9" fmla="*/ 44067 h 649995"/>
              <a:gd name="connsiteX10" fmla="*/ 1730112 w 2159770"/>
              <a:gd name="connsiteY10" fmla="*/ 55084 h 649995"/>
              <a:gd name="connsiteX11" fmla="*/ 1664011 w 2159770"/>
              <a:gd name="connsiteY11" fmla="*/ 77118 h 649995"/>
              <a:gd name="connsiteX12" fmla="*/ 1675028 w 2159770"/>
              <a:gd name="connsiteY12" fmla="*/ 143219 h 649995"/>
              <a:gd name="connsiteX13" fmla="*/ 1686045 w 2159770"/>
              <a:gd name="connsiteY13" fmla="*/ 176270 h 649995"/>
              <a:gd name="connsiteX14" fmla="*/ 1708078 w 2159770"/>
              <a:gd name="connsiteY14" fmla="*/ 253388 h 649995"/>
              <a:gd name="connsiteX15" fmla="*/ 1730112 w 2159770"/>
              <a:gd name="connsiteY15" fmla="*/ 473725 h 649995"/>
              <a:gd name="connsiteX16" fmla="*/ 1719095 w 2159770"/>
              <a:gd name="connsiteY16" fmla="*/ 561860 h 649995"/>
              <a:gd name="connsiteX17" fmla="*/ 1675028 w 2159770"/>
              <a:gd name="connsiteY17" fmla="*/ 572877 h 649995"/>
              <a:gd name="connsiteX18" fmla="*/ 1641977 w 2159770"/>
              <a:gd name="connsiteY18" fmla="*/ 583894 h 649995"/>
              <a:gd name="connsiteX19" fmla="*/ 1553842 w 2159770"/>
              <a:gd name="connsiteY19" fmla="*/ 605927 h 649995"/>
              <a:gd name="connsiteX20" fmla="*/ 1454691 w 2159770"/>
              <a:gd name="connsiteY20" fmla="*/ 638978 h 649995"/>
              <a:gd name="connsiteX21" fmla="*/ 1421640 w 2159770"/>
              <a:gd name="connsiteY21" fmla="*/ 649995 h 649995"/>
              <a:gd name="connsiteX22" fmla="*/ 1399606 w 2159770"/>
              <a:gd name="connsiteY22" fmla="*/ 572877 h 649995"/>
              <a:gd name="connsiteX23" fmla="*/ 1388589 w 2159770"/>
              <a:gd name="connsiteY23" fmla="*/ 539826 h 649995"/>
              <a:gd name="connsiteX24" fmla="*/ 1366556 w 2159770"/>
              <a:gd name="connsiteY24" fmla="*/ 440674 h 649995"/>
              <a:gd name="connsiteX25" fmla="*/ 1355539 w 2159770"/>
              <a:gd name="connsiteY25" fmla="*/ 396607 h 649995"/>
              <a:gd name="connsiteX26" fmla="*/ 1344522 w 2159770"/>
              <a:gd name="connsiteY26" fmla="*/ 330506 h 649995"/>
              <a:gd name="connsiteX27" fmla="*/ 1322488 w 2159770"/>
              <a:gd name="connsiteY27" fmla="*/ 198303 h 649995"/>
              <a:gd name="connsiteX28" fmla="*/ 1212319 w 2159770"/>
              <a:gd name="connsiteY28" fmla="*/ 220337 h 649995"/>
              <a:gd name="connsiteX29" fmla="*/ 1102151 w 2159770"/>
              <a:gd name="connsiteY29" fmla="*/ 231354 h 649995"/>
              <a:gd name="connsiteX30" fmla="*/ 1002999 w 2159770"/>
              <a:gd name="connsiteY30" fmla="*/ 242371 h 649995"/>
              <a:gd name="connsiteX31" fmla="*/ 1014016 w 2159770"/>
              <a:gd name="connsiteY31" fmla="*/ 418641 h 649995"/>
              <a:gd name="connsiteX32" fmla="*/ 903847 w 2159770"/>
              <a:gd name="connsiteY32" fmla="*/ 407624 h 649995"/>
              <a:gd name="connsiteX33" fmla="*/ 859780 w 2159770"/>
              <a:gd name="connsiteY33" fmla="*/ 308472 h 649995"/>
              <a:gd name="connsiteX34" fmla="*/ 760628 w 2159770"/>
              <a:gd name="connsiteY34" fmla="*/ 319489 h 649995"/>
              <a:gd name="connsiteX35" fmla="*/ 716560 w 2159770"/>
              <a:gd name="connsiteY35" fmla="*/ 330506 h 649995"/>
              <a:gd name="connsiteX36" fmla="*/ 738594 w 2159770"/>
              <a:gd name="connsiteY36" fmla="*/ 396607 h 649995"/>
              <a:gd name="connsiteX37" fmla="*/ 661476 w 2159770"/>
              <a:gd name="connsiteY37" fmla="*/ 407624 h 649995"/>
              <a:gd name="connsiteX38" fmla="*/ 606392 w 2159770"/>
              <a:gd name="connsiteY38" fmla="*/ 363556 h 649995"/>
              <a:gd name="connsiteX39" fmla="*/ 584358 w 2159770"/>
              <a:gd name="connsiteY39" fmla="*/ 297455 h 649995"/>
              <a:gd name="connsiteX40" fmla="*/ 551307 w 2159770"/>
              <a:gd name="connsiteY40" fmla="*/ 286438 h 649995"/>
              <a:gd name="connsiteX41" fmla="*/ 518257 w 2159770"/>
              <a:gd name="connsiteY41" fmla="*/ 330506 h 649995"/>
              <a:gd name="connsiteX42" fmla="*/ 507240 w 2159770"/>
              <a:gd name="connsiteY42" fmla="*/ 363556 h 649995"/>
              <a:gd name="connsiteX43" fmla="*/ 463172 w 2159770"/>
              <a:gd name="connsiteY43" fmla="*/ 352540 h 649995"/>
              <a:gd name="connsiteX44" fmla="*/ 452156 w 2159770"/>
              <a:gd name="connsiteY44" fmla="*/ 319489 h 649995"/>
              <a:gd name="connsiteX45" fmla="*/ 430122 w 2159770"/>
              <a:gd name="connsiteY45" fmla="*/ 286438 h 649995"/>
              <a:gd name="connsiteX46" fmla="*/ 364021 w 2159770"/>
              <a:gd name="connsiteY46" fmla="*/ 308472 h 649995"/>
              <a:gd name="connsiteX47" fmla="*/ 386054 w 2159770"/>
              <a:gd name="connsiteY47" fmla="*/ 374573 h 649995"/>
              <a:gd name="connsiteX48" fmla="*/ 319953 w 2159770"/>
              <a:gd name="connsiteY48" fmla="*/ 363556 h 649995"/>
              <a:gd name="connsiteX49" fmla="*/ 297919 w 2159770"/>
              <a:gd name="connsiteY49" fmla="*/ 297455 h 649995"/>
              <a:gd name="connsiteX50" fmla="*/ 286903 w 2159770"/>
              <a:gd name="connsiteY50" fmla="*/ 330506 h 649995"/>
              <a:gd name="connsiteX51" fmla="*/ 242835 w 2159770"/>
              <a:gd name="connsiteY51" fmla="*/ 374573 h 649995"/>
              <a:gd name="connsiteX52" fmla="*/ 187751 w 2159770"/>
              <a:gd name="connsiteY52" fmla="*/ 330506 h 649995"/>
              <a:gd name="connsiteX53" fmla="*/ 198768 w 2159770"/>
              <a:gd name="connsiteY53" fmla="*/ 297455 h 649995"/>
              <a:gd name="connsiteX54" fmla="*/ 165717 w 2159770"/>
              <a:gd name="connsiteY54" fmla="*/ 275421 h 649995"/>
              <a:gd name="connsiteX55" fmla="*/ 77582 w 2159770"/>
              <a:gd name="connsiteY55" fmla="*/ 253388 h 649995"/>
              <a:gd name="connsiteX56" fmla="*/ 66565 w 2159770"/>
              <a:gd name="connsiteY56" fmla="*/ 220337 h 649995"/>
              <a:gd name="connsiteX57" fmla="*/ 33515 w 2159770"/>
              <a:gd name="connsiteY57" fmla="*/ 242371 h 649995"/>
              <a:gd name="connsiteX58" fmla="*/ 464 w 2159770"/>
              <a:gd name="connsiteY58" fmla="*/ 275421 h 649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2159770" h="649995">
                <a:moveTo>
                  <a:pt x="2159770" y="264405"/>
                </a:moveTo>
                <a:cubicBezTo>
                  <a:pt x="2137736" y="238699"/>
                  <a:pt x="2116318" y="212452"/>
                  <a:pt x="2093669" y="187286"/>
                </a:cubicBezTo>
                <a:cubicBezTo>
                  <a:pt x="2083246" y="175705"/>
                  <a:pt x="2070183" y="166534"/>
                  <a:pt x="2060618" y="154236"/>
                </a:cubicBezTo>
                <a:cubicBezTo>
                  <a:pt x="2044360" y="133333"/>
                  <a:pt x="2031240" y="110169"/>
                  <a:pt x="2016551" y="88135"/>
                </a:cubicBezTo>
                <a:lnTo>
                  <a:pt x="1994517" y="55084"/>
                </a:lnTo>
                <a:cubicBezTo>
                  <a:pt x="1987172" y="44067"/>
                  <a:pt x="1983500" y="29378"/>
                  <a:pt x="1972483" y="22033"/>
                </a:cubicBezTo>
                <a:lnTo>
                  <a:pt x="1939433" y="0"/>
                </a:lnTo>
                <a:cubicBezTo>
                  <a:pt x="1902624" y="12270"/>
                  <a:pt x="1903820" y="12810"/>
                  <a:pt x="1862315" y="22033"/>
                </a:cubicBezTo>
                <a:cubicBezTo>
                  <a:pt x="1844036" y="26095"/>
                  <a:pt x="1825396" y="28508"/>
                  <a:pt x="1807230" y="33050"/>
                </a:cubicBezTo>
                <a:cubicBezTo>
                  <a:pt x="1795964" y="35867"/>
                  <a:pt x="1785346" y="40877"/>
                  <a:pt x="1774180" y="44067"/>
                </a:cubicBezTo>
                <a:cubicBezTo>
                  <a:pt x="1759621" y="48227"/>
                  <a:pt x="1744615" y="50733"/>
                  <a:pt x="1730112" y="55084"/>
                </a:cubicBezTo>
                <a:cubicBezTo>
                  <a:pt x="1707866" y="61758"/>
                  <a:pt x="1664011" y="77118"/>
                  <a:pt x="1664011" y="77118"/>
                </a:cubicBezTo>
                <a:cubicBezTo>
                  <a:pt x="1667683" y="99152"/>
                  <a:pt x="1670182" y="121413"/>
                  <a:pt x="1675028" y="143219"/>
                </a:cubicBezTo>
                <a:cubicBezTo>
                  <a:pt x="1677547" y="154555"/>
                  <a:pt x="1682855" y="165104"/>
                  <a:pt x="1686045" y="176270"/>
                </a:cubicBezTo>
                <a:cubicBezTo>
                  <a:pt x="1713720" y="273130"/>
                  <a:pt x="1681659" y="174123"/>
                  <a:pt x="1708078" y="253388"/>
                </a:cubicBezTo>
                <a:cubicBezTo>
                  <a:pt x="1712074" y="289350"/>
                  <a:pt x="1730112" y="445671"/>
                  <a:pt x="1730112" y="473725"/>
                </a:cubicBezTo>
                <a:cubicBezTo>
                  <a:pt x="1730112" y="503332"/>
                  <a:pt x="1733473" y="535979"/>
                  <a:pt x="1719095" y="561860"/>
                </a:cubicBezTo>
                <a:cubicBezTo>
                  <a:pt x="1711742" y="575096"/>
                  <a:pt x="1689587" y="568717"/>
                  <a:pt x="1675028" y="572877"/>
                </a:cubicBezTo>
                <a:cubicBezTo>
                  <a:pt x="1663862" y="576067"/>
                  <a:pt x="1653181" y="580838"/>
                  <a:pt x="1641977" y="583894"/>
                </a:cubicBezTo>
                <a:cubicBezTo>
                  <a:pt x="1612762" y="591862"/>
                  <a:pt x="1582570" y="596351"/>
                  <a:pt x="1553842" y="605927"/>
                </a:cubicBezTo>
                <a:lnTo>
                  <a:pt x="1454691" y="638978"/>
                </a:lnTo>
                <a:lnTo>
                  <a:pt x="1421640" y="649995"/>
                </a:lnTo>
                <a:cubicBezTo>
                  <a:pt x="1395225" y="570750"/>
                  <a:pt x="1427273" y="669711"/>
                  <a:pt x="1399606" y="572877"/>
                </a:cubicBezTo>
                <a:cubicBezTo>
                  <a:pt x="1396416" y="561711"/>
                  <a:pt x="1391779" y="550992"/>
                  <a:pt x="1388589" y="539826"/>
                </a:cubicBezTo>
                <a:cubicBezTo>
                  <a:pt x="1375151" y="492794"/>
                  <a:pt x="1377918" y="491807"/>
                  <a:pt x="1366556" y="440674"/>
                </a:cubicBezTo>
                <a:cubicBezTo>
                  <a:pt x="1363272" y="425893"/>
                  <a:pt x="1358508" y="411454"/>
                  <a:pt x="1355539" y="396607"/>
                </a:cubicBezTo>
                <a:cubicBezTo>
                  <a:pt x="1351158" y="374703"/>
                  <a:pt x="1348518" y="352483"/>
                  <a:pt x="1344522" y="330506"/>
                </a:cubicBezTo>
                <a:cubicBezTo>
                  <a:pt x="1323043" y="212372"/>
                  <a:pt x="1343599" y="346080"/>
                  <a:pt x="1322488" y="198303"/>
                </a:cubicBezTo>
                <a:cubicBezTo>
                  <a:pt x="1269435" y="215988"/>
                  <a:pt x="1290577" y="211130"/>
                  <a:pt x="1212319" y="220337"/>
                </a:cubicBezTo>
                <a:cubicBezTo>
                  <a:pt x="1175666" y="224649"/>
                  <a:pt x="1138854" y="227490"/>
                  <a:pt x="1102151" y="231354"/>
                </a:cubicBezTo>
                <a:lnTo>
                  <a:pt x="1002999" y="242371"/>
                </a:lnTo>
                <a:cubicBezTo>
                  <a:pt x="1036299" y="292319"/>
                  <a:pt x="1081356" y="345179"/>
                  <a:pt x="1014016" y="418641"/>
                </a:cubicBezTo>
                <a:cubicBezTo>
                  <a:pt x="989078" y="445847"/>
                  <a:pt x="940570" y="411296"/>
                  <a:pt x="903847" y="407624"/>
                </a:cubicBezTo>
                <a:cubicBezTo>
                  <a:pt x="877626" y="328962"/>
                  <a:pt x="894696" y="360848"/>
                  <a:pt x="859780" y="308472"/>
                </a:cubicBezTo>
                <a:cubicBezTo>
                  <a:pt x="826729" y="312144"/>
                  <a:pt x="793495" y="314432"/>
                  <a:pt x="760628" y="319489"/>
                </a:cubicBezTo>
                <a:cubicBezTo>
                  <a:pt x="745663" y="321791"/>
                  <a:pt x="720720" y="315947"/>
                  <a:pt x="716560" y="330506"/>
                </a:cubicBezTo>
                <a:cubicBezTo>
                  <a:pt x="710179" y="352838"/>
                  <a:pt x="738594" y="396607"/>
                  <a:pt x="738594" y="396607"/>
                </a:cubicBezTo>
                <a:cubicBezTo>
                  <a:pt x="712888" y="400279"/>
                  <a:pt x="687443" y="407624"/>
                  <a:pt x="661476" y="407624"/>
                </a:cubicBezTo>
                <a:cubicBezTo>
                  <a:pt x="630945" y="407624"/>
                  <a:pt x="617671" y="388935"/>
                  <a:pt x="606392" y="363556"/>
                </a:cubicBezTo>
                <a:cubicBezTo>
                  <a:pt x="596959" y="342332"/>
                  <a:pt x="606392" y="304800"/>
                  <a:pt x="584358" y="297455"/>
                </a:cubicBezTo>
                <a:lnTo>
                  <a:pt x="551307" y="286438"/>
                </a:lnTo>
                <a:cubicBezTo>
                  <a:pt x="475367" y="305423"/>
                  <a:pt x="518257" y="279140"/>
                  <a:pt x="518257" y="330506"/>
                </a:cubicBezTo>
                <a:cubicBezTo>
                  <a:pt x="518257" y="342119"/>
                  <a:pt x="510912" y="352539"/>
                  <a:pt x="507240" y="363556"/>
                </a:cubicBezTo>
                <a:cubicBezTo>
                  <a:pt x="492551" y="359884"/>
                  <a:pt x="474995" y="361999"/>
                  <a:pt x="463172" y="352540"/>
                </a:cubicBezTo>
                <a:cubicBezTo>
                  <a:pt x="454104" y="345286"/>
                  <a:pt x="457349" y="329876"/>
                  <a:pt x="452156" y="319489"/>
                </a:cubicBezTo>
                <a:cubicBezTo>
                  <a:pt x="446235" y="307646"/>
                  <a:pt x="437467" y="297455"/>
                  <a:pt x="430122" y="286438"/>
                </a:cubicBezTo>
                <a:cubicBezTo>
                  <a:pt x="408088" y="293783"/>
                  <a:pt x="356677" y="286438"/>
                  <a:pt x="364021" y="308472"/>
                </a:cubicBezTo>
                <a:lnTo>
                  <a:pt x="386054" y="374573"/>
                </a:lnTo>
                <a:cubicBezTo>
                  <a:pt x="358527" y="383749"/>
                  <a:pt x="342046" y="398905"/>
                  <a:pt x="319953" y="363556"/>
                </a:cubicBezTo>
                <a:cubicBezTo>
                  <a:pt x="307643" y="343861"/>
                  <a:pt x="297919" y="297455"/>
                  <a:pt x="297919" y="297455"/>
                </a:cubicBezTo>
                <a:cubicBezTo>
                  <a:pt x="294247" y="308472"/>
                  <a:pt x="295114" y="322294"/>
                  <a:pt x="286903" y="330506"/>
                </a:cubicBezTo>
                <a:cubicBezTo>
                  <a:pt x="228145" y="389266"/>
                  <a:pt x="272215" y="286437"/>
                  <a:pt x="242835" y="374573"/>
                </a:cubicBezTo>
                <a:cubicBezTo>
                  <a:pt x="217056" y="365980"/>
                  <a:pt x="193613" y="365681"/>
                  <a:pt x="187751" y="330506"/>
                </a:cubicBezTo>
                <a:cubicBezTo>
                  <a:pt x="185842" y="319051"/>
                  <a:pt x="195096" y="308472"/>
                  <a:pt x="198768" y="297455"/>
                </a:cubicBezTo>
                <a:cubicBezTo>
                  <a:pt x="187751" y="290110"/>
                  <a:pt x="177560" y="281342"/>
                  <a:pt x="165717" y="275421"/>
                </a:cubicBezTo>
                <a:cubicBezTo>
                  <a:pt x="143137" y="264131"/>
                  <a:pt x="98526" y="257577"/>
                  <a:pt x="77582" y="253388"/>
                </a:cubicBezTo>
                <a:cubicBezTo>
                  <a:pt x="73910" y="242371"/>
                  <a:pt x="77831" y="223154"/>
                  <a:pt x="66565" y="220337"/>
                </a:cubicBezTo>
                <a:cubicBezTo>
                  <a:pt x="53720" y="217126"/>
                  <a:pt x="45358" y="236450"/>
                  <a:pt x="33515" y="242371"/>
                </a:cubicBezTo>
                <a:cubicBezTo>
                  <a:pt x="-6503" y="262381"/>
                  <a:pt x="464" y="237557"/>
                  <a:pt x="464" y="275421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002F16-DC4E-A846-BE7F-E939E3F684CF}"/>
              </a:ext>
            </a:extLst>
          </p:cNvPr>
          <p:cNvSpPr txBox="1"/>
          <p:nvPr/>
        </p:nvSpPr>
        <p:spPr>
          <a:xfrm>
            <a:off x="8301620" y="3979079"/>
            <a:ext cx="3012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Learning rate decay allows to get closer to the minimum</a:t>
            </a:r>
          </a:p>
        </p:txBody>
      </p:sp>
    </p:spTree>
    <p:extLst>
      <p:ext uri="{BB962C8B-B14F-4D97-AF65-F5344CB8AC3E}">
        <p14:creationId xmlns:p14="http://schemas.microsoft.com/office/powerpoint/2010/main" val="285272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 animBg="1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694C4-B141-3242-8469-8D24E9F6D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6899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Implementing learning rate decay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29406-CDF3-7B46-9F09-377094A5E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655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dirty="0"/>
              <a:t>A variety of choices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35421-8F39-9B43-97A5-45FE9804E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14C48-B1E5-E046-AF2A-05A28085A5F8}" type="datetime1">
              <a:rPr lang="en-US" smtClean="0"/>
              <a:t>9/30/18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9C383-E806-394B-8A47-CAD6871E1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F9609-8DC8-744B-8420-455C3AE9A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D2FC-DF1D-2646-9066-A17D6AB8FD73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515CBC-6B2B-164E-B231-4791B636F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2944C4-ACB3-ED4F-9146-37FFA1C06391}"/>
                  </a:ext>
                </a:extLst>
              </p:cNvPr>
              <p:cNvSpPr txBox="1"/>
              <p:nvPr/>
            </p:nvSpPr>
            <p:spPr>
              <a:xfrm>
                <a:off x="1244906" y="2269475"/>
                <a:ext cx="3749937" cy="5679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decay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rate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∗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epoch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num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2944C4-ACB3-ED4F-9146-37FFA1C06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906" y="2269475"/>
                <a:ext cx="3749937" cy="567976"/>
              </a:xfrm>
              <a:prstGeom prst="rect">
                <a:avLst/>
              </a:prstGeom>
              <a:blipFill>
                <a:blip r:embed="rId3"/>
                <a:stretch>
                  <a:fillRect t="-4444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51AA207-3389-A14D-9E4D-930859DBD4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3008058"/>
                  </p:ext>
                </p:extLst>
              </p:nvPr>
            </p:nvGraphicFramePr>
            <p:xfrm>
              <a:off x="6623391" y="2095771"/>
              <a:ext cx="3101860" cy="1854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50930">
                      <a:extLst>
                        <a:ext uri="{9D8B030D-6E8A-4147-A177-3AD203B41FA5}">
                          <a16:colId xmlns:a16="http://schemas.microsoft.com/office/drawing/2014/main" val="3511575743"/>
                        </a:ext>
                      </a:extLst>
                    </a:gridCol>
                    <a:gridCol w="1550930">
                      <a:extLst>
                        <a:ext uri="{9D8B030D-6E8A-4147-A177-3AD203B41FA5}">
                          <a16:colId xmlns:a16="http://schemas.microsoft.com/office/drawing/2014/main" val="9015027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Epoch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510379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0.025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077212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0.0167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37103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0.0125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241223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79889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51AA207-3389-A14D-9E4D-930859DBD4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3008058"/>
                  </p:ext>
                </p:extLst>
              </p:nvPr>
            </p:nvGraphicFramePr>
            <p:xfrm>
              <a:off x="6623391" y="2095771"/>
              <a:ext cx="3101860" cy="1854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50930">
                      <a:extLst>
                        <a:ext uri="{9D8B030D-6E8A-4147-A177-3AD203B41FA5}">
                          <a16:colId xmlns:a16="http://schemas.microsoft.com/office/drawing/2014/main" val="3511575743"/>
                        </a:ext>
                      </a:extLst>
                    </a:gridCol>
                    <a:gridCol w="1550930">
                      <a:extLst>
                        <a:ext uri="{9D8B030D-6E8A-4147-A177-3AD203B41FA5}">
                          <a16:colId xmlns:a16="http://schemas.microsoft.com/office/drawing/2014/main" val="9015027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Epoch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1639" t="-6897" r="-820" b="-4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10379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0.025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077212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0.0167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37103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0.0125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241223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798898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0BBE12B-509C-5E41-8930-6C82888F61A1}"/>
                  </a:ext>
                </a:extLst>
              </p:cNvPr>
              <p:cNvSpPr/>
              <p:nvPr/>
            </p:nvSpPr>
            <p:spPr>
              <a:xfrm>
                <a:off x="10204824" y="2095771"/>
                <a:ext cx="155568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 err="1"/>
                  <a:t>decay_rate</a:t>
                </a:r>
                <a:r>
                  <a:rPr lang="en-US" dirty="0"/>
                  <a:t> = 1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0BBE12B-509C-5E41-8930-6C82888F61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4824" y="2095771"/>
                <a:ext cx="1555682" cy="646331"/>
              </a:xfrm>
              <a:prstGeom prst="rect">
                <a:avLst/>
              </a:prstGeom>
              <a:blipFill>
                <a:blip r:embed="rId5"/>
                <a:stretch>
                  <a:fillRect l="-4098" r="-1639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BA4BC1A-AFF8-E94E-B16A-455ED6A0F61C}"/>
                  </a:ext>
                </a:extLst>
              </p:cNvPr>
              <p:cNvSpPr/>
              <p:nvPr/>
            </p:nvSpPr>
            <p:spPr>
              <a:xfrm>
                <a:off x="1244906" y="4890192"/>
                <a:ext cx="2495042" cy="4231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0.95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epoch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num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BA4BC1A-AFF8-E94E-B16A-455ED6A0F6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906" y="4890192"/>
                <a:ext cx="2495042" cy="4231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05ADF65-B057-0540-ADC0-81C1E73463C7}"/>
                  </a:ext>
                </a:extLst>
              </p:cNvPr>
              <p:cNvSpPr/>
              <p:nvPr/>
            </p:nvSpPr>
            <p:spPr>
              <a:xfrm>
                <a:off x="4459995" y="4734509"/>
                <a:ext cx="2262607" cy="734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epoch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num</m:t>
                              </m:r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05ADF65-B057-0540-ADC0-81C1E73463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995" y="4734509"/>
                <a:ext cx="2262607" cy="734560"/>
              </a:xfrm>
              <a:prstGeom prst="rect">
                <a:avLst/>
              </a:prstGeom>
              <a:blipFill>
                <a:blip r:embed="rId7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A7B43C8-8D7E-8C42-96AC-13DF623B36D0}"/>
                  </a:ext>
                </a:extLst>
              </p:cNvPr>
              <p:cNvSpPr/>
              <p:nvPr/>
            </p:nvSpPr>
            <p:spPr>
              <a:xfrm>
                <a:off x="7479296" y="4722195"/>
                <a:ext cx="1197571" cy="6701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A7B43C8-8D7E-8C42-96AC-13DF623B36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9296" y="4722195"/>
                <a:ext cx="1197571" cy="6701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828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EFA25-A5A2-1B40-A35D-1ACE43BE8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343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Next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E266B-17C1-D849-85ED-549920A13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9864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dirty="0"/>
              <a:t>Regularization of DNN</a:t>
            </a:r>
          </a:p>
          <a:p>
            <a:pPr lvl="1">
              <a:buFont typeface="Wingdings" pitchFamily="2" charset="2"/>
              <a:buChar char="§"/>
            </a:pPr>
            <a:r>
              <a:rPr lang="en-US" sz="1600" dirty="0"/>
              <a:t>L2 regularization</a:t>
            </a:r>
          </a:p>
          <a:p>
            <a:pPr lvl="1">
              <a:buFont typeface="Wingdings" pitchFamily="2" charset="2"/>
              <a:buChar char="§"/>
            </a:pPr>
            <a:r>
              <a:rPr lang="en-US" sz="1600"/>
              <a:t>Drop-out</a:t>
            </a:r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86889-ED3B-CF40-9F13-16D03CDA9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14C48-B1E5-E046-AF2A-05A28085A5F8}" type="datetime1">
              <a:rPr lang="en-US" smtClean="0"/>
              <a:t>9/30/18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3697E-D85E-944E-9078-65228C4D3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28773-2ECF-2C4F-8CC1-3075AD679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D2FC-DF1D-2646-9066-A17D6AB8FD73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7A5130-1C9B-9E49-A154-08EC17768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62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B7125-1AFE-0F4A-8394-DF3AE0274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DA45A-D55F-3642-86C3-D661CC465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Hyperparameter tuning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Regularization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Optimization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69447-B4E5-A345-AFF2-9C8D5402D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14C48-B1E5-E046-AF2A-05A28085A5F8}" type="datetime1">
              <a:rPr lang="en-US" smtClean="0"/>
              <a:t>9/30/18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79EA2-5D49-A440-993F-CBF542B4F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48C41-7AAC-2143-AE59-EB80AFAD7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D2FC-DF1D-2646-9066-A17D6AB8FD73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49854E-D6C4-5E4E-964D-A5E21BF65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87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7391E-1102-464B-8996-3E843B15C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Hyperparameters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CE8B2-278A-854E-936B-60BCC89F9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14C48-B1E5-E046-AF2A-05A28085A5F8}" type="datetime1">
              <a:rPr lang="en-US" smtClean="0"/>
              <a:t>9/30/18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B9583-B686-6845-9C6D-83A8AC778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1F7A98-6189-CD49-96AC-BCB2A2FCE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D2FC-DF1D-2646-9066-A17D6AB8FD73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C71F14-EC8C-914F-89DC-747317D42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EA2834-A0B3-6241-86A8-C86C53ABBD40}"/>
                  </a:ext>
                </a:extLst>
              </p:cNvPr>
              <p:cNvSpPr txBox="1"/>
              <p:nvPr/>
            </p:nvSpPr>
            <p:spPr>
              <a:xfrm>
                <a:off x="1429738" y="2076293"/>
                <a:ext cx="1967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Initial learning rate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EA2834-A0B3-6241-86A8-C86C53ABB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738" y="2076293"/>
                <a:ext cx="1967718" cy="276999"/>
              </a:xfrm>
              <a:prstGeom prst="rect">
                <a:avLst/>
              </a:prstGeom>
              <a:blipFill>
                <a:blip r:embed="rId3"/>
                <a:stretch>
                  <a:fillRect l="-7051" t="-21739" r="-1282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85C51D5-E3FA-F440-8728-91EEE80E56B9}"/>
              </a:ext>
            </a:extLst>
          </p:cNvPr>
          <p:cNvSpPr txBox="1"/>
          <p:nvPr/>
        </p:nvSpPr>
        <p:spPr>
          <a:xfrm>
            <a:off x="1316470" y="2570901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of hidden units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498D6D-EC70-6743-B50C-2917927ABB0E}"/>
              </a:ext>
            </a:extLst>
          </p:cNvPr>
          <p:cNvSpPr txBox="1"/>
          <p:nvPr/>
        </p:nvSpPr>
        <p:spPr>
          <a:xfrm>
            <a:off x="1316470" y="3128222"/>
            <a:ext cx="1140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of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17750B-C8C1-634A-B506-B67323B22E78}"/>
                  </a:ext>
                </a:extLst>
              </p:cNvPr>
              <p:cNvSpPr txBox="1"/>
              <p:nvPr/>
            </p:nvSpPr>
            <p:spPr>
              <a:xfrm>
                <a:off x="4854632" y="2076293"/>
                <a:ext cx="26018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for momentum term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17750B-C8C1-634A-B506-B67323B22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632" y="2076293"/>
                <a:ext cx="2601884" cy="369332"/>
              </a:xfrm>
              <a:prstGeom prst="rect">
                <a:avLst/>
              </a:prstGeom>
              <a:blipFill>
                <a:blip r:embed="rId4"/>
                <a:stretch>
                  <a:fillRect l="-485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6334EF4-D07A-ED44-AB62-1C660C47D4F8}"/>
                  </a:ext>
                </a:extLst>
              </p:cNvPr>
              <p:cNvSpPr txBox="1"/>
              <p:nvPr/>
            </p:nvSpPr>
            <p:spPr>
              <a:xfrm>
                <a:off x="4854632" y="2570901"/>
                <a:ext cx="41979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for Adam optimizing algorithm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6334EF4-D07A-ED44-AB62-1C660C47D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632" y="2570901"/>
                <a:ext cx="4197928" cy="369332"/>
              </a:xfrm>
              <a:prstGeom prst="rect">
                <a:avLst/>
              </a:prstGeom>
              <a:blipFill>
                <a:blip r:embed="rId5"/>
                <a:stretch>
                  <a:fillRect l="-301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51721A1-BA43-1E48-9623-6F54F903CF3A}"/>
              </a:ext>
            </a:extLst>
          </p:cNvPr>
          <p:cNvSpPr txBox="1"/>
          <p:nvPr/>
        </p:nvSpPr>
        <p:spPr>
          <a:xfrm>
            <a:off x="4957105" y="3128222"/>
            <a:ext cx="183268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Learning rate decay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9202A7-53AB-2B4A-A26E-366449BB4C32}"/>
              </a:ext>
            </a:extLst>
          </p:cNvPr>
          <p:cNvSpPr txBox="1"/>
          <p:nvPr/>
        </p:nvSpPr>
        <p:spPr>
          <a:xfrm>
            <a:off x="4957105" y="3603635"/>
            <a:ext cx="141654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Mini-batch size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6C3AEE-C87E-394B-AAB4-B42C12D5D681}"/>
              </a:ext>
            </a:extLst>
          </p:cNvPr>
          <p:cNvSpPr txBox="1"/>
          <p:nvPr/>
        </p:nvSpPr>
        <p:spPr>
          <a:xfrm>
            <a:off x="4854632" y="1607754"/>
            <a:ext cx="2476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More</a:t>
            </a:r>
            <a:r>
              <a:rPr lang="en-US" dirty="0"/>
              <a:t> hyperparameters: </a:t>
            </a:r>
          </a:p>
        </p:txBody>
      </p:sp>
    </p:spTree>
    <p:extLst>
      <p:ext uri="{BB962C8B-B14F-4D97-AF65-F5344CB8AC3E}">
        <p14:creationId xmlns:p14="http://schemas.microsoft.com/office/powerpoint/2010/main" val="29127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D8A35-E864-3645-972D-A83963596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328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Mini-batch gradient descent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BBC5C-4CE2-BF48-954D-BF20D346F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14C48-B1E5-E046-AF2A-05A28085A5F8}" type="datetime1">
              <a:rPr lang="en-US" smtClean="0"/>
              <a:t>9/30/18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517FE-E4F1-FF41-96AB-CE854F0F4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D00DC-55F2-FD4E-A40D-807560CCA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D2FC-DF1D-2646-9066-A17D6AB8FD73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3CB7AE-2D42-034D-9079-AD9682B19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57217A-A134-A044-9744-F9E28E0AB660}"/>
              </a:ext>
            </a:extLst>
          </p:cNvPr>
          <p:cNvSpPr txBox="1"/>
          <p:nvPr/>
        </p:nvSpPr>
        <p:spPr>
          <a:xfrm>
            <a:off x="838200" y="1449658"/>
            <a:ext cx="3768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Remember types of gradient descent: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AE5D33-2057-5D45-83D5-390285B8361B}"/>
              </a:ext>
            </a:extLst>
          </p:cNvPr>
          <p:cNvSpPr txBox="1"/>
          <p:nvPr/>
        </p:nvSpPr>
        <p:spPr>
          <a:xfrm>
            <a:off x="1263805" y="1965296"/>
            <a:ext cx="17684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Batch GD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Minibatch GD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Stochastic GD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95A0EA-73FC-AF4B-B74F-12B94575F2A1}"/>
              </a:ext>
            </a:extLst>
          </p:cNvPr>
          <p:cNvCxnSpPr/>
          <p:nvPr/>
        </p:nvCxnSpPr>
        <p:spPr>
          <a:xfrm>
            <a:off x="2624254" y="2148468"/>
            <a:ext cx="12861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19060E4-3863-E64F-8382-5AA2FB35855D}"/>
              </a:ext>
            </a:extLst>
          </p:cNvPr>
          <p:cNvSpPr txBox="1"/>
          <p:nvPr/>
        </p:nvSpPr>
        <p:spPr>
          <a:xfrm>
            <a:off x="4038599" y="1960238"/>
            <a:ext cx="5045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entire training set (</a:t>
            </a:r>
            <a:r>
              <a:rPr lang="en-US" i="1" dirty="0"/>
              <a:t>m</a:t>
            </a:r>
            <a:r>
              <a:rPr lang="en-US" dirty="0"/>
              <a:t> examples) per iteration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84C6054-6A8F-8648-B181-9FA82341C0A0}"/>
                  </a:ext>
                </a:extLst>
              </p:cNvPr>
              <p:cNvSpPr txBox="1"/>
              <p:nvPr/>
            </p:nvSpPr>
            <p:spPr>
              <a:xfrm>
                <a:off x="9166598" y="1726200"/>
                <a:ext cx="2187202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</m: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84C6054-6A8F-8648-B181-9FA82341C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6598" y="1726200"/>
                <a:ext cx="2187202" cy="880369"/>
              </a:xfrm>
              <a:prstGeom prst="rect">
                <a:avLst/>
              </a:prstGeom>
              <a:blipFill>
                <a:blip r:embed="rId3"/>
                <a:stretch>
                  <a:fillRect l="-1734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50509F7-FB8E-FD47-9662-561B12CE84C2}"/>
              </a:ext>
            </a:extLst>
          </p:cNvPr>
          <p:cNvSpPr txBox="1"/>
          <p:nvPr/>
        </p:nvSpPr>
        <p:spPr>
          <a:xfrm>
            <a:off x="4038599" y="2519294"/>
            <a:ext cx="2966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What if </a:t>
            </a:r>
            <a:r>
              <a:rPr lang="en-US" sz="1600" i="1" dirty="0"/>
              <a:t>m</a:t>
            </a:r>
            <a:r>
              <a:rPr lang="en-US" sz="1600" dirty="0"/>
              <a:t> = </a:t>
            </a:r>
            <a:r>
              <a:rPr lang="en-US" sz="1600" b="1" dirty="0"/>
              <a:t>2,000,000</a:t>
            </a:r>
            <a:r>
              <a:rPr lang="en-US" sz="1600" dirty="0"/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B377AC-43FC-FC42-AF6D-144A2EA92F02}"/>
              </a:ext>
            </a:extLst>
          </p:cNvPr>
          <p:cNvSpPr txBox="1"/>
          <p:nvPr/>
        </p:nvSpPr>
        <p:spPr>
          <a:xfrm>
            <a:off x="6194502" y="2519294"/>
            <a:ext cx="1143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Too costly!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DB9763F-AF5D-D943-A10E-8A4578116FF9}"/>
              </a:ext>
            </a:extLst>
          </p:cNvPr>
          <p:cNvGrpSpPr/>
          <p:nvPr/>
        </p:nvGrpSpPr>
        <p:grpSpPr>
          <a:xfrm>
            <a:off x="838200" y="2554531"/>
            <a:ext cx="5599995" cy="1158523"/>
            <a:chOff x="838200" y="2554531"/>
            <a:chExt cx="5599995" cy="115852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6A5EB6B-17C8-F34D-A630-C46D02C68B0E}"/>
                </a:ext>
              </a:extLst>
            </p:cNvPr>
            <p:cNvSpPr txBox="1"/>
            <p:nvPr/>
          </p:nvSpPr>
          <p:spPr>
            <a:xfrm>
              <a:off x="838200" y="3343722"/>
              <a:ext cx="55999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Split the training set into </a:t>
              </a:r>
              <a:r>
                <a:rPr lang="en-US" b="1" dirty="0"/>
                <a:t>mini-batches</a:t>
              </a:r>
              <a:r>
                <a:rPr lang="en-US" dirty="0"/>
                <a:t> of size 1000 each.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CC5FFEB-497F-C14B-BF93-D24B154B03EA}"/>
                </a:ext>
              </a:extLst>
            </p:cNvPr>
            <p:cNvCxnSpPr/>
            <p:nvPr/>
          </p:nvCxnSpPr>
          <p:spPr>
            <a:xfrm>
              <a:off x="1590907" y="2554531"/>
              <a:ext cx="1441395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4061FFD-3FD7-3E42-9CCB-2C61917A3290}"/>
                </a:ext>
              </a:extLst>
            </p:cNvPr>
            <p:cNvCxnSpPr/>
            <p:nvPr/>
          </p:nvCxnSpPr>
          <p:spPr>
            <a:xfrm>
              <a:off x="1590907" y="2554531"/>
              <a:ext cx="0" cy="78919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E19F5FD-32DD-C04C-88E5-CE7E4CE205EF}"/>
                  </a:ext>
                </a:extLst>
              </p:cNvPr>
              <p:cNvSpPr/>
              <p:nvPr/>
            </p:nvSpPr>
            <p:spPr>
              <a:xfrm>
                <a:off x="1196798" y="3974026"/>
                <a:ext cx="7928709" cy="388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1000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1001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⋯,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2000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⋯⋯⋯⋯⋯⋯,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−999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,⋯,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E19F5FD-32DD-C04C-88E5-CE7E4CE20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798" y="3974026"/>
                <a:ext cx="7928709" cy="388248"/>
              </a:xfrm>
              <a:prstGeom prst="rect">
                <a:avLst/>
              </a:prstGeom>
              <a:blipFill>
                <a:blip r:embed="rId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548EFC2-1F17-C948-A9E3-5DC40FFF41C6}"/>
              </a:ext>
            </a:extLst>
          </p:cNvPr>
          <p:cNvCxnSpPr/>
          <p:nvPr/>
        </p:nvCxnSpPr>
        <p:spPr>
          <a:xfrm>
            <a:off x="3843454" y="3966592"/>
            <a:ext cx="0" cy="38824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CD4A92A-A4E1-4748-843F-B910B27C2B76}"/>
              </a:ext>
            </a:extLst>
          </p:cNvPr>
          <p:cNvCxnSpPr/>
          <p:nvPr/>
        </p:nvCxnSpPr>
        <p:spPr>
          <a:xfrm>
            <a:off x="5690839" y="3974026"/>
            <a:ext cx="0" cy="38824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42A0EB8-6DD6-7041-B68F-1595A543090B}"/>
              </a:ext>
            </a:extLst>
          </p:cNvPr>
          <p:cNvCxnSpPr/>
          <p:nvPr/>
        </p:nvCxnSpPr>
        <p:spPr>
          <a:xfrm>
            <a:off x="7203688" y="3998476"/>
            <a:ext cx="0" cy="38824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Left Brace 27">
            <a:extLst>
              <a:ext uri="{FF2B5EF4-FFF2-40B4-BE49-F238E27FC236}">
                <a16:creationId xmlns:a16="http://schemas.microsoft.com/office/drawing/2014/main" id="{BB3C616F-1B23-ED46-A362-18774EDD61EC}"/>
              </a:ext>
            </a:extLst>
          </p:cNvPr>
          <p:cNvSpPr/>
          <p:nvPr/>
        </p:nvSpPr>
        <p:spPr>
          <a:xfrm rot="16200000">
            <a:off x="2704296" y="3583822"/>
            <a:ext cx="155450" cy="171235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6F2C642D-1953-0446-8329-4D4E65AF95A1}"/>
              </a:ext>
            </a:extLst>
          </p:cNvPr>
          <p:cNvSpPr/>
          <p:nvPr/>
        </p:nvSpPr>
        <p:spPr>
          <a:xfrm rot="16200000">
            <a:off x="4726639" y="3583028"/>
            <a:ext cx="155450" cy="171235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ABD36A41-2F13-1B4D-AB03-A9DFF8C186B1}"/>
              </a:ext>
            </a:extLst>
          </p:cNvPr>
          <p:cNvSpPr/>
          <p:nvPr/>
        </p:nvSpPr>
        <p:spPr>
          <a:xfrm rot="16200000">
            <a:off x="7982140" y="3583028"/>
            <a:ext cx="155450" cy="171235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75DC32-AFDA-F243-A4D7-5D60A98FF8F3}"/>
                  </a:ext>
                </a:extLst>
              </p:cNvPr>
              <p:cNvSpPr txBox="1"/>
              <p:nvPr/>
            </p:nvSpPr>
            <p:spPr>
              <a:xfrm>
                <a:off x="2624254" y="4599623"/>
                <a:ext cx="451790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{1}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75DC32-AFDA-F243-A4D7-5D60A98FF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254" y="4599623"/>
                <a:ext cx="451790" cy="288797"/>
              </a:xfrm>
              <a:prstGeom prst="rect">
                <a:avLst/>
              </a:prstGeom>
              <a:blipFill>
                <a:blip r:embed="rId5"/>
                <a:stretch>
                  <a:fillRect l="-11111" t="-4167" r="-8333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E13A8A2-C4AB-CD4F-8400-CDF1F81FE9B8}"/>
                  </a:ext>
                </a:extLst>
              </p:cNvPr>
              <p:cNvSpPr txBox="1"/>
              <p:nvPr/>
            </p:nvSpPr>
            <p:spPr>
              <a:xfrm>
                <a:off x="4606989" y="4582807"/>
                <a:ext cx="451790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{2}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E13A8A2-C4AB-CD4F-8400-CDF1F81FE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6989" y="4582807"/>
                <a:ext cx="451790" cy="288797"/>
              </a:xfrm>
              <a:prstGeom prst="rect">
                <a:avLst/>
              </a:prstGeom>
              <a:blipFill>
                <a:blip r:embed="rId6"/>
                <a:stretch>
                  <a:fillRect l="-11111" t="-8333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F35F76B-E2F9-4643-B696-E80D4C20C72F}"/>
                  </a:ext>
                </a:extLst>
              </p:cNvPr>
              <p:cNvSpPr txBox="1"/>
              <p:nvPr/>
            </p:nvSpPr>
            <p:spPr>
              <a:xfrm>
                <a:off x="7833970" y="4516930"/>
                <a:ext cx="745140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{2000}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F35F76B-E2F9-4643-B696-E80D4C20C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3970" y="4516930"/>
                <a:ext cx="745140" cy="288797"/>
              </a:xfrm>
              <a:prstGeom prst="rect">
                <a:avLst/>
              </a:prstGeom>
              <a:blipFill>
                <a:blip r:embed="rId7"/>
                <a:stretch>
                  <a:fillRect l="-6667" t="-8696" r="-500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906B6798-ED5D-3941-9488-2258C4E283A7}"/>
              </a:ext>
            </a:extLst>
          </p:cNvPr>
          <p:cNvSpPr txBox="1"/>
          <p:nvPr/>
        </p:nvSpPr>
        <p:spPr>
          <a:xfrm>
            <a:off x="9713256" y="4636727"/>
            <a:ext cx="1846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Resulting in </a:t>
            </a:r>
          </a:p>
          <a:p>
            <a:r>
              <a:rPr lang="en-US" dirty="0"/>
              <a:t>2000 minibatches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0E80F09-6432-7543-AF3C-1F7654E01292}"/>
              </a:ext>
            </a:extLst>
          </p:cNvPr>
          <p:cNvGrpSpPr/>
          <p:nvPr/>
        </p:nvGrpSpPr>
        <p:grpSpPr>
          <a:xfrm>
            <a:off x="1155817" y="5138660"/>
            <a:ext cx="7939353" cy="902684"/>
            <a:chOff x="1155817" y="5138660"/>
            <a:chExt cx="7939353" cy="9026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676D91E5-DB73-5240-B3EB-32FDA2275AB9}"/>
                    </a:ext>
                  </a:extLst>
                </p:cNvPr>
                <p:cNvSpPr/>
                <p:nvPr/>
              </p:nvSpPr>
              <p:spPr>
                <a:xfrm>
                  <a:off x="1155817" y="5628646"/>
                  <a:ext cx="7939353" cy="3882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=[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1000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1001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⋯,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2000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⋯⋯⋯⋯⋯⋯,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−999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,⋯,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676D91E5-DB73-5240-B3EB-32FDA2275A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817" y="5628646"/>
                  <a:ext cx="7939353" cy="388248"/>
                </a:xfrm>
                <a:prstGeom prst="rect">
                  <a:avLst/>
                </a:prstGeom>
                <a:blipFill>
                  <a:blip r:embed="rId8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Left Brace 35">
              <a:extLst>
                <a:ext uri="{FF2B5EF4-FFF2-40B4-BE49-F238E27FC236}">
                  <a16:creationId xmlns:a16="http://schemas.microsoft.com/office/drawing/2014/main" id="{E8F3095F-55B9-5341-BD91-1BF6366C22F2}"/>
                </a:ext>
              </a:extLst>
            </p:cNvPr>
            <p:cNvSpPr/>
            <p:nvPr/>
          </p:nvSpPr>
          <p:spPr>
            <a:xfrm rot="5400000" flipV="1">
              <a:off x="2641106" y="4741379"/>
              <a:ext cx="155450" cy="1712353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Left Brace 36">
              <a:extLst>
                <a:ext uri="{FF2B5EF4-FFF2-40B4-BE49-F238E27FC236}">
                  <a16:creationId xmlns:a16="http://schemas.microsoft.com/office/drawing/2014/main" id="{FB7B24E1-0D12-7646-A14E-9D92A9720714}"/>
                </a:ext>
              </a:extLst>
            </p:cNvPr>
            <p:cNvSpPr/>
            <p:nvPr/>
          </p:nvSpPr>
          <p:spPr>
            <a:xfrm rot="5400000" flipV="1">
              <a:off x="4663449" y="4740585"/>
              <a:ext cx="155450" cy="1712353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Left Brace 37">
              <a:extLst>
                <a:ext uri="{FF2B5EF4-FFF2-40B4-BE49-F238E27FC236}">
                  <a16:creationId xmlns:a16="http://schemas.microsoft.com/office/drawing/2014/main" id="{AE0EE667-6D3F-F84C-93B2-FD2608DCE79B}"/>
                </a:ext>
              </a:extLst>
            </p:cNvPr>
            <p:cNvSpPr/>
            <p:nvPr/>
          </p:nvSpPr>
          <p:spPr>
            <a:xfrm rot="5400000" flipV="1">
              <a:off x="7918950" y="4740585"/>
              <a:ext cx="155450" cy="1712353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712CCFB-84E3-1645-8677-08C390E0BCE5}"/>
                    </a:ext>
                  </a:extLst>
                </p:cNvPr>
                <p:cNvSpPr txBox="1"/>
                <p:nvPr/>
              </p:nvSpPr>
              <p:spPr>
                <a:xfrm>
                  <a:off x="2624254" y="5221353"/>
                  <a:ext cx="440762" cy="288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{1}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712CCFB-84E3-1645-8677-08C390E0BC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4254" y="5221353"/>
                  <a:ext cx="440762" cy="288797"/>
                </a:xfrm>
                <a:prstGeom prst="rect">
                  <a:avLst/>
                </a:prstGeom>
                <a:blipFill>
                  <a:blip r:embed="rId9"/>
                  <a:stretch>
                    <a:fillRect l="-11429" t="-8333" r="-11429" b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392A1FD-F9AD-154F-934C-7FAB92EB072B}"/>
                    </a:ext>
                  </a:extLst>
                </p:cNvPr>
                <p:cNvSpPr txBox="1"/>
                <p:nvPr/>
              </p:nvSpPr>
              <p:spPr>
                <a:xfrm>
                  <a:off x="4606989" y="5204537"/>
                  <a:ext cx="440762" cy="288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{2}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392A1FD-F9AD-154F-934C-7FAB92EB07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6989" y="5204537"/>
                  <a:ext cx="440762" cy="288797"/>
                </a:xfrm>
                <a:prstGeom prst="rect">
                  <a:avLst/>
                </a:prstGeom>
                <a:blipFill>
                  <a:blip r:embed="rId10"/>
                  <a:stretch>
                    <a:fillRect l="-11429" t="-8333" r="-1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4F6246A-53A9-404C-9971-C09DE256CAE5}"/>
                    </a:ext>
                  </a:extLst>
                </p:cNvPr>
                <p:cNvSpPr txBox="1"/>
                <p:nvPr/>
              </p:nvSpPr>
              <p:spPr>
                <a:xfrm>
                  <a:off x="7833970" y="5138660"/>
                  <a:ext cx="734112" cy="288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{2000}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4F6246A-53A9-404C-9971-C09DE256CA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3970" y="5138660"/>
                  <a:ext cx="734112" cy="288797"/>
                </a:xfrm>
                <a:prstGeom prst="rect">
                  <a:avLst/>
                </a:prstGeom>
                <a:blipFill>
                  <a:blip r:embed="rId11"/>
                  <a:stretch>
                    <a:fillRect l="-6780" t="-8696" r="-5085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55810EF-1480-FC4F-B31D-F90446034C93}"/>
                </a:ext>
              </a:extLst>
            </p:cNvPr>
            <p:cNvCxnSpPr/>
            <p:nvPr/>
          </p:nvCxnSpPr>
          <p:spPr>
            <a:xfrm>
              <a:off x="3813156" y="5621212"/>
              <a:ext cx="0" cy="38824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F449CD7-E2A9-2244-9534-B5AE1ECE9527}"/>
                </a:ext>
              </a:extLst>
            </p:cNvPr>
            <p:cNvCxnSpPr/>
            <p:nvPr/>
          </p:nvCxnSpPr>
          <p:spPr>
            <a:xfrm>
              <a:off x="5660541" y="5628646"/>
              <a:ext cx="0" cy="38824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3DD2D89-B28A-2E4D-8078-D15A0D7BB613}"/>
                </a:ext>
              </a:extLst>
            </p:cNvPr>
            <p:cNvCxnSpPr/>
            <p:nvPr/>
          </p:nvCxnSpPr>
          <p:spPr>
            <a:xfrm>
              <a:off x="7173390" y="5653096"/>
              <a:ext cx="0" cy="38824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375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28" grpId="0" animBg="1"/>
      <p:bldP spid="29" grpId="0" animBg="1"/>
      <p:bldP spid="30" grpId="0" animBg="1"/>
      <p:bldP spid="31" grpId="0"/>
      <p:bldP spid="32" grpId="0"/>
      <p:bldP spid="33" grpId="0"/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FAAA2-7592-2442-9B22-DC5FB4055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354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Mini-batch gradient descent for </a:t>
            </a:r>
            <a:r>
              <a:rPr lang="en-US" sz="3600" i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L</a:t>
            </a:r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-layer neural network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97659-69F9-9B43-B1FB-D96B14054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14C48-B1E5-E046-AF2A-05A28085A5F8}" type="datetime1">
              <a:rPr lang="en-US" smtClean="0"/>
              <a:t>9/30/18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57949-E6C2-6940-9263-D22E804FD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28D54-896B-0E4B-8D9E-98098CC5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D2FC-DF1D-2646-9066-A17D6AB8FD73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4E4E53-6A97-6A41-897C-7A9F1FC1A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549BDB-8EFB-2047-BD06-57EB7A064C37}"/>
              </a:ext>
            </a:extLst>
          </p:cNvPr>
          <p:cNvSpPr txBox="1"/>
          <p:nvPr/>
        </p:nvSpPr>
        <p:spPr>
          <a:xfrm>
            <a:off x="1155616" y="1349143"/>
            <a:ext cx="2279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a typeface="Apple Symbols" panose="02000000000000000000" pitchFamily="2" charset="-79"/>
                <a:cs typeface="Apple Symbols" panose="02000000000000000000" pitchFamily="2" charset="-79"/>
              </a:rPr>
              <a:t>for t  = 1, 2, …, 2000   </a:t>
            </a:r>
            <a:r>
              <a:rPr lang="en-US" dirty="0">
                <a:solidFill>
                  <a:srgbClr val="FF0000"/>
                </a:solidFill>
                <a:ea typeface="Apple Symbols" panose="02000000000000000000" pitchFamily="2" charset="-79"/>
                <a:cs typeface="Apple Symbols" panose="02000000000000000000" pitchFamily="2" charset="-79"/>
              </a:rPr>
              <a:t>{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C5B409B-D1EB-154E-A2C8-EDCFE30658D9}"/>
                  </a:ext>
                </a:extLst>
              </p:cNvPr>
              <p:cNvSpPr txBox="1"/>
              <p:nvPr/>
            </p:nvSpPr>
            <p:spPr>
              <a:xfrm>
                <a:off x="1932878" y="1786955"/>
                <a:ext cx="2945935" cy="38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Forward propagation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sup>
                    </m:sSup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C5B409B-D1EB-154E-A2C8-EDCFE3065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2878" y="1786955"/>
                <a:ext cx="2945935" cy="381130"/>
              </a:xfrm>
              <a:prstGeom prst="rect">
                <a:avLst/>
              </a:prstGeom>
              <a:blipFill>
                <a:blip r:embed="rId3"/>
                <a:stretch>
                  <a:fillRect l="-1288" t="-3226" r="-429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167FFF9-5087-724A-AD25-B3A633F5DE9A}"/>
                  </a:ext>
                </a:extLst>
              </p:cNvPr>
              <p:cNvSpPr txBox="1"/>
              <p:nvPr/>
            </p:nvSpPr>
            <p:spPr>
              <a:xfrm>
                <a:off x="2509024" y="2318341"/>
                <a:ext cx="2199448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167FFF9-5087-724A-AD25-B3A633F5D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9024" y="2318341"/>
                <a:ext cx="2199448" cy="288797"/>
              </a:xfrm>
              <a:prstGeom prst="rect">
                <a:avLst/>
              </a:prstGeom>
              <a:blipFill>
                <a:blip r:embed="rId4"/>
                <a:stretch>
                  <a:fillRect l="-1724" t="-8696" r="-114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64C7CE-7720-E442-BC1A-DF5F5554D1AA}"/>
                  </a:ext>
                </a:extLst>
              </p:cNvPr>
              <p:cNvSpPr txBox="1"/>
              <p:nvPr/>
            </p:nvSpPr>
            <p:spPr>
              <a:xfrm>
                <a:off x="2509024" y="2741472"/>
                <a:ext cx="1662891" cy="29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64C7CE-7720-E442-BC1A-DF5F5554D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9024" y="2741472"/>
                <a:ext cx="1662891" cy="295978"/>
              </a:xfrm>
              <a:prstGeom prst="rect">
                <a:avLst/>
              </a:prstGeom>
              <a:blipFill>
                <a:blip r:embed="rId5"/>
                <a:stretch>
                  <a:fillRect l="-3053" t="-13043" r="-4580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6956D71-618F-1B49-B405-F3B04B0FE0A9}"/>
              </a:ext>
            </a:extLst>
          </p:cNvPr>
          <p:cNvSpPr txBox="1"/>
          <p:nvPr/>
        </p:nvSpPr>
        <p:spPr>
          <a:xfrm>
            <a:off x="2724279" y="3181815"/>
            <a:ext cx="1340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3A896E-B54F-1647-AB9A-186827926ECB}"/>
                  </a:ext>
                </a:extLst>
              </p:cNvPr>
              <p:cNvSpPr txBox="1"/>
              <p:nvPr/>
            </p:nvSpPr>
            <p:spPr>
              <a:xfrm>
                <a:off x="2509024" y="3680643"/>
                <a:ext cx="2193677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3A896E-B54F-1647-AB9A-186827926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9024" y="3680643"/>
                <a:ext cx="2193677" cy="288797"/>
              </a:xfrm>
              <a:prstGeom prst="rect">
                <a:avLst/>
              </a:prstGeom>
              <a:blipFill>
                <a:blip r:embed="rId6"/>
                <a:stretch>
                  <a:fillRect l="-1734" t="-8333" r="-1734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EF16E9-9A80-7845-925E-8A0B4328CBB3}"/>
                  </a:ext>
                </a:extLst>
              </p:cNvPr>
              <p:cNvSpPr txBox="1"/>
              <p:nvPr/>
            </p:nvSpPr>
            <p:spPr>
              <a:xfrm>
                <a:off x="2509024" y="4103774"/>
                <a:ext cx="1657120" cy="29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EF16E9-9A80-7845-925E-8A0B4328C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9024" y="4103774"/>
                <a:ext cx="1657120" cy="295978"/>
              </a:xfrm>
              <a:prstGeom prst="rect">
                <a:avLst/>
              </a:prstGeom>
              <a:blipFill>
                <a:blip r:embed="rId7"/>
                <a:stretch>
                  <a:fillRect l="-3053" t="-4167" r="-4580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Brace 16">
            <a:extLst>
              <a:ext uri="{FF2B5EF4-FFF2-40B4-BE49-F238E27FC236}">
                <a16:creationId xmlns:a16="http://schemas.microsoft.com/office/drawing/2014/main" id="{B49E4065-D6A2-524B-854B-085CEEBC87BB}"/>
              </a:ext>
            </a:extLst>
          </p:cNvPr>
          <p:cNvSpPr/>
          <p:nvPr/>
        </p:nvSpPr>
        <p:spPr>
          <a:xfrm>
            <a:off x="5099825" y="2460703"/>
            <a:ext cx="291945" cy="179163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DE15F-BC74-174E-B0BA-5AFD13271C6D}"/>
              </a:ext>
            </a:extLst>
          </p:cNvPr>
          <p:cNvSpPr txBox="1"/>
          <p:nvPr/>
        </p:nvSpPr>
        <p:spPr>
          <a:xfrm>
            <a:off x="5522015" y="3031195"/>
            <a:ext cx="1809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Vectorized across</a:t>
            </a:r>
          </a:p>
          <a:p>
            <a:r>
              <a:rPr lang="en-US" dirty="0"/>
              <a:t>1000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5A56CC-512E-1D40-B490-7A24AAF0BC2E}"/>
                  </a:ext>
                </a:extLst>
              </p:cNvPr>
              <p:cNvSpPr txBox="1"/>
              <p:nvPr/>
            </p:nvSpPr>
            <p:spPr>
              <a:xfrm>
                <a:off x="1932878" y="4624652"/>
                <a:ext cx="5091009" cy="4851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Compute cost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1000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5A56CC-512E-1D40-B490-7A24AAF0B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2878" y="4624652"/>
                <a:ext cx="5091009" cy="485197"/>
              </a:xfrm>
              <a:prstGeom prst="rect">
                <a:avLst/>
              </a:prstGeom>
              <a:blipFill>
                <a:blip r:embed="rId8"/>
                <a:stretch>
                  <a:fillRect l="-746" t="-74359" b="-1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A994213-4A3E-3D4C-A591-12B01C609501}"/>
                  </a:ext>
                </a:extLst>
              </p:cNvPr>
              <p:cNvSpPr txBox="1"/>
              <p:nvPr/>
            </p:nvSpPr>
            <p:spPr>
              <a:xfrm>
                <a:off x="1932878" y="5158267"/>
                <a:ext cx="5724901" cy="38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Compute gradients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sup>
                    </m:sSup>
                  </m:oMath>
                </a14:m>
                <a:r>
                  <a:rPr lang="en-US" dirty="0"/>
                  <a:t> , back propagate and update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A994213-4A3E-3D4C-A591-12B01C6095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2878" y="5158267"/>
                <a:ext cx="5724901" cy="381130"/>
              </a:xfrm>
              <a:prstGeom prst="rect">
                <a:avLst/>
              </a:prstGeom>
              <a:blipFill>
                <a:blip r:embed="rId9"/>
                <a:stretch>
                  <a:fillRect l="-664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7DCEEA82-61C5-F148-955D-E0EB09C3C9B7}"/>
              </a:ext>
            </a:extLst>
          </p:cNvPr>
          <p:cNvSpPr/>
          <p:nvPr/>
        </p:nvSpPr>
        <p:spPr>
          <a:xfrm>
            <a:off x="1155616" y="5667866"/>
            <a:ext cx="256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a typeface="Apple Symbols" panose="02000000000000000000" pitchFamily="2" charset="-79"/>
                <a:cs typeface="Apple Symbols" panose="02000000000000000000" pitchFamily="2" charset="-79"/>
              </a:rPr>
              <a:t>}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25EE69-8245-7B43-BCF9-DE0B7080A35C}"/>
              </a:ext>
            </a:extLst>
          </p:cNvPr>
          <p:cNvCxnSpPr>
            <a:stCxn id="8" idx="3"/>
          </p:cNvCxnSpPr>
          <p:nvPr/>
        </p:nvCxnSpPr>
        <p:spPr>
          <a:xfrm flipV="1">
            <a:off x="3435343" y="1531434"/>
            <a:ext cx="2340989" cy="23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09EAF65-423A-BA43-B433-798246D8998E}"/>
              </a:ext>
            </a:extLst>
          </p:cNvPr>
          <p:cNvSpPr txBox="1"/>
          <p:nvPr/>
        </p:nvSpPr>
        <p:spPr>
          <a:xfrm>
            <a:off x="5984488" y="1346768"/>
            <a:ext cx="3819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pass over the entire data: 1 epoch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45D85E-5285-F441-98BD-34C5E90E4A7A}"/>
              </a:ext>
            </a:extLst>
          </p:cNvPr>
          <p:cNvSpPr txBox="1"/>
          <p:nvPr/>
        </p:nvSpPr>
        <p:spPr>
          <a:xfrm>
            <a:off x="8941419" y="2754195"/>
            <a:ext cx="20815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large data set, mini-batch GD runs much </a:t>
            </a:r>
            <a:r>
              <a:rPr lang="en-US" b="1" i="1" dirty="0"/>
              <a:t>faster</a:t>
            </a:r>
            <a:r>
              <a:rPr lang="en-US" dirty="0"/>
              <a:t> than batch GD </a:t>
            </a:r>
          </a:p>
        </p:txBody>
      </p:sp>
    </p:spTree>
    <p:extLst>
      <p:ext uri="{BB962C8B-B14F-4D97-AF65-F5344CB8AC3E}">
        <p14:creationId xmlns:p14="http://schemas.microsoft.com/office/powerpoint/2010/main" val="111846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5" grpId="0"/>
      <p:bldP spid="16" grpId="0"/>
      <p:bldP spid="17" grpId="0" animBg="1"/>
      <p:bldP spid="18" grpId="0"/>
      <p:bldP spid="19" grpId="0"/>
      <p:bldP spid="20" grpId="0"/>
      <p:bldP spid="21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9DB17-DC95-324D-BFE9-8502623A0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868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Mini-batch vs. batch vs. stochastic GD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1121B-F066-1143-B5D3-66E62EC16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14C48-B1E5-E046-AF2A-05A28085A5F8}" type="datetime1">
              <a:rPr lang="en-US" smtClean="0"/>
              <a:t>9/30/18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A6DC6-4950-B447-82EE-6A1849A31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FA332-5C4F-5F41-B1F7-EC09689AF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D2FC-DF1D-2646-9066-A17D6AB8FD73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D5BAC8-350B-1A47-9202-B6D8F3117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B5C11EB-A20D-BC4D-B2D9-B012CDA34401}"/>
              </a:ext>
            </a:extLst>
          </p:cNvPr>
          <p:cNvGrpSpPr/>
          <p:nvPr/>
        </p:nvGrpSpPr>
        <p:grpSpPr>
          <a:xfrm>
            <a:off x="449766" y="1814861"/>
            <a:ext cx="3192350" cy="2457397"/>
            <a:chOff x="449766" y="1814861"/>
            <a:chExt cx="3192350" cy="245739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AE1F0A8-D9D7-734C-AB7F-AD59035A9B69}"/>
                </a:ext>
              </a:extLst>
            </p:cNvPr>
            <p:cNvCxnSpPr/>
            <p:nvPr/>
          </p:nvCxnSpPr>
          <p:spPr>
            <a:xfrm>
              <a:off x="764788" y="3776546"/>
              <a:ext cx="265213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5773DBE-559D-0544-9619-5AAB7896C1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788" y="1814861"/>
              <a:ext cx="0" cy="19616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5B4C433-B751-7242-AC68-04CBF0995178}"/>
                    </a:ext>
                  </a:extLst>
                </p:cNvPr>
                <p:cNvSpPr txBox="1"/>
                <p:nvPr/>
              </p:nvSpPr>
              <p:spPr>
                <a:xfrm>
                  <a:off x="449766" y="1973766"/>
                  <a:ext cx="1455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5B4C433-B751-7242-AC68-04CBF09951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766" y="1973766"/>
                  <a:ext cx="145553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8462" r="-38462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B4B475-713B-B641-A72D-61D700BB33FD}"/>
                </a:ext>
              </a:extLst>
            </p:cNvPr>
            <p:cNvSpPr txBox="1"/>
            <p:nvPr/>
          </p:nvSpPr>
          <p:spPr>
            <a:xfrm>
              <a:off x="2966225" y="3902926"/>
              <a:ext cx="6758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# </a:t>
              </a:r>
              <a:r>
                <a:rPr lang="en-US" dirty="0" err="1"/>
                <a:t>iter</a:t>
              </a:r>
              <a:endParaRPr lang="en-US" dirty="0"/>
            </a:p>
          </p:txBody>
        </p:sp>
      </p:grpSp>
      <p:sp>
        <p:nvSpPr>
          <p:cNvPr id="14" name="Freeform 13">
            <a:extLst>
              <a:ext uri="{FF2B5EF4-FFF2-40B4-BE49-F238E27FC236}">
                <a16:creationId xmlns:a16="http://schemas.microsoft.com/office/drawing/2014/main" id="{DFD0E077-AAF0-7F41-A991-45C97299A9ED}"/>
              </a:ext>
            </a:extLst>
          </p:cNvPr>
          <p:cNvSpPr/>
          <p:nvPr/>
        </p:nvSpPr>
        <p:spPr>
          <a:xfrm>
            <a:off x="914400" y="2051824"/>
            <a:ext cx="2170771" cy="1487756"/>
          </a:xfrm>
          <a:custGeom>
            <a:avLst/>
            <a:gdLst>
              <a:gd name="connsiteX0" fmla="*/ 0 w 2170771"/>
              <a:gd name="connsiteY0" fmla="*/ 0 h 1487756"/>
              <a:gd name="connsiteX1" fmla="*/ 22302 w 2170771"/>
              <a:gd name="connsiteY1" fmla="*/ 96644 h 1487756"/>
              <a:gd name="connsiteX2" fmla="*/ 29737 w 2170771"/>
              <a:gd name="connsiteY2" fmla="*/ 118947 h 1487756"/>
              <a:gd name="connsiteX3" fmla="*/ 37171 w 2170771"/>
              <a:gd name="connsiteY3" fmla="*/ 141249 h 1487756"/>
              <a:gd name="connsiteX4" fmla="*/ 66907 w 2170771"/>
              <a:gd name="connsiteY4" fmla="*/ 185854 h 1487756"/>
              <a:gd name="connsiteX5" fmla="*/ 74341 w 2170771"/>
              <a:gd name="connsiteY5" fmla="*/ 208156 h 1487756"/>
              <a:gd name="connsiteX6" fmla="*/ 89210 w 2170771"/>
              <a:gd name="connsiteY6" fmla="*/ 223025 h 1487756"/>
              <a:gd name="connsiteX7" fmla="*/ 118946 w 2170771"/>
              <a:gd name="connsiteY7" fmla="*/ 267630 h 1487756"/>
              <a:gd name="connsiteX8" fmla="*/ 163551 w 2170771"/>
              <a:gd name="connsiteY8" fmla="*/ 327103 h 1487756"/>
              <a:gd name="connsiteX9" fmla="*/ 185854 w 2170771"/>
              <a:gd name="connsiteY9" fmla="*/ 364274 h 1487756"/>
              <a:gd name="connsiteX10" fmla="*/ 200722 w 2170771"/>
              <a:gd name="connsiteY10" fmla="*/ 394010 h 1487756"/>
              <a:gd name="connsiteX11" fmla="*/ 215590 w 2170771"/>
              <a:gd name="connsiteY11" fmla="*/ 416313 h 1487756"/>
              <a:gd name="connsiteX12" fmla="*/ 252761 w 2170771"/>
              <a:gd name="connsiteY12" fmla="*/ 483220 h 1487756"/>
              <a:gd name="connsiteX13" fmla="*/ 275063 w 2170771"/>
              <a:gd name="connsiteY13" fmla="*/ 512956 h 1487756"/>
              <a:gd name="connsiteX14" fmla="*/ 312234 w 2170771"/>
              <a:gd name="connsiteY14" fmla="*/ 572430 h 1487756"/>
              <a:gd name="connsiteX15" fmla="*/ 379141 w 2170771"/>
              <a:gd name="connsiteY15" fmla="*/ 631903 h 1487756"/>
              <a:gd name="connsiteX16" fmla="*/ 394010 w 2170771"/>
              <a:gd name="connsiteY16" fmla="*/ 646771 h 1487756"/>
              <a:gd name="connsiteX17" fmla="*/ 416312 w 2170771"/>
              <a:gd name="connsiteY17" fmla="*/ 661639 h 1487756"/>
              <a:gd name="connsiteX18" fmla="*/ 431180 w 2170771"/>
              <a:gd name="connsiteY18" fmla="*/ 676508 h 1487756"/>
              <a:gd name="connsiteX19" fmla="*/ 460917 w 2170771"/>
              <a:gd name="connsiteY19" fmla="*/ 698810 h 1487756"/>
              <a:gd name="connsiteX20" fmla="*/ 505522 w 2170771"/>
              <a:gd name="connsiteY20" fmla="*/ 728547 h 1487756"/>
              <a:gd name="connsiteX21" fmla="*/ 542693 w 2170771"/>
              <a:gd name="connsiteY21" fmla="*/ 765717 h 1487756"/>
              <a:gd name="connsiteX22" fmla="*/ 557561 w 2170771"/>
              <a:gd name="connsiteY22" fmla="*/ 780586 h 1487756"/>
              <a:gd name="connsiteX23" fmla="*/ 594732 w 2170771"/>
              <a:gd name="connsiteY23" fmla="*/ 825191 h 1487756"/>
              <a:gd name="connsiteX24" fmla="*/ 617034 w 2170771"/>
              <a:gd name="connsiteY24" fmla="*/ 840059 h 1487756"/>
              <a:gd name="connsiteX25" fmla="*/ 654205 w 2170771"/>
              <a:gd name="connsiteY25" fmla="*/ 877230 h 1487756"/>
              <a:gd name="connsiteX26" fmla="*/ 713678 w 2170771"/>
              <a:gd name="connsiteY26" fmla="*/ 914400 h 1487756"/>
              <a:gd name="connsiteX27" fmla="*/ 735980 w 2170771"/>
              <a:gd name="connsiteY27" fmla="*/ 921835 h 1487756"/>
              <a:gd name="connsiteX28" fmla="*/ 780585 w 2170771"/>
              <a:gd name="connsiteY28" fmla="*/ 951571 h 1487756"/>
              <a:gd name="connsiteX29" fmla="*/ 832624 w 2170771"/>
              <a:gd name="connsiteY29" fmla="*/ 981308 h 1487756"/>
              <a:gd name="connsiteX30" fmla="*/ 869795 w 2170771"/>
              <a:gd name="connsiteY30" fmla="*/ 996176 h 1487756"/>
              <a:gd name="connsiteX31" fmla="*/ 892098 w 2170771"/>
              <a:gd name="connsiteY31" fmla="*/ 1003610 h 1487756"/>
              <a:gd name="connsiteX32" fmla="*/ 921834 w 2170771"/>
              <a:gd name="connsiteY32" fmla="*/ 1018478 h 1487756"/>
              <a:gd name="connsiteX33" fmla="*/ 944137 w 2170771"/>
              <a:gd name="connsiteY33" fmla="*/ 1025913 h 1487756"/>
              <a:gd name="connsiteX34" fmla="*/ 973873 w 2170771"/>
              <a:gd name="connsiteY34" fmla="*/ 1040781 h 1487756"/>
              <a:gd name="connsiteX35" fmla="*/ 1018478 w 2170771"/>
              <a:gd name="connsiteY35" fmla="*/ 1055649 h 1487756"/>
              <a:gd name="connsiteX36" fmla="*/ 1077951 w 2170771"/>
              <a:gd name="connsiteY36" fmla="*/ 1070517 h 1487756"/>
              <a:gd name="connsiteX37" fmla="*/ 1107688 w 2170771"/>
              <a:gd name="connsiteY37" fmla="*/ 1085386 h 1487756"/>
              <a:gd name="connsiteX38" fmla="*/ 1129990 w 2170771"/>
              <a:gd name="connsiteY38" fmla="*/ 1092820 h 1487756"/>
              <a:gd name="connsiteX39" fmla="*/ 1182029 w 2170771"/>
              <a:gd name="connsiteY39" fmla="*/ 1122556 h 1487756"/>
              <a:gd name="connsiteX40" fmla="*/ 1248937 w 2170771"/>
              <a:gd name="connsiteY40" fmla="*/ 1144859 h 1487756"/>
              <a:gd name="connsiteX41" fmla="*/ 1271239 w 2170771"/>
              <a:gd name="connsiteY41" fmla="*/ 1152293 h 1487756"/>
              <a:gd name="connsiteX42" fmla="*/ 1330712 w 2170771"/>
              <a:gd name="connsiteY42" fmla="*/ 1174596 h 1487756"/>
              <a:gd name="connsiteX43" fmla="*/ 1375317 w 2170771"/>
              <a:gd name="connsiteY43" fmla="*/ 1204332 h 1487756"/>
              <a:gd name="connsiteX44" fmla="*/ 1397620 w 2170771"/>
              <a:gd name="connsiteY44" fmla="*/ 1219200 h 1487756"/>
              <a:gd name="connsiteX45" fmla="*/ 1419922 w 2170771"/>
              <a:gd name="connsiteY45" fmla="*/ 1226635 h 1487756"/>
              <a:gd name="connsiteX46" fmla="*/ 1457093 w 2170771"/>
              <a:gd name="connsiteY46" fmla="*/ 1248937 h 1487756"/>
              <a:gd name="connsiteX47" fmla="*/ 1486829 w 2170771"/>
              <a:gd name="connsiteY47" fmla="*/ 1256371 h 1487756"/>
              <a:gd name="connsiteX48" fmla="*/ 1516566 w 2170771"/>
              <a:gd name="connsiteY48" fmla="*/ 1271239 h 1487756"/>
              <a:gd name="connsiteX49" fmla="*/ 1568605 w 2170771"/>
              <a:gd name="connsiteY49" fmla="*/ 1286108 h 1487756"/>
              <a:gd name="connsiteX50" fmla="*/ 1590907 w 2170771"/>
              <a:gd name="connsiteY50" fmla="*/ 1293542 h 1487756"/>
              <a:gd name="connsiteX51" fmla="*/ 1620644 w 2170771"/>
              <a:gd name="connsiteY51" fmla="*/ 1300976 h 1487756"/>
              <a:gd name="connsiteX52" fmla="*/ 1672683 w 2170771"/>
              <a:gd name="connsiteY52" fmla="*/ 1323278 h 1487756"/>
              <a:gd name="connsiteX53" fmla="*/ 1724722 w 2170771"/>
              <a:gd name="connsiteY53" fmla="*/ 1338147 h 1487756"/>
              <a:gd name="connsiteX54" fmla="*/ 1776761 w 2170771"/>
              <a:gd name="connsiteY54" fmla="*/ 1353015 h 1487756"/>
              <a:gd name="connsiteX55" fmla="*/ 1836234 w 2170771"/>
              <a:gd name="connsiteY55" fmla="*/ 1382752 h 1487756"/>
              <a:gd name="connsiteX56" fmla="*/ 1880839 w 2170771"/>
              <a:gd name="connsiteY56" fmla="*/ 1397620 h 1487756"/>
              <a:gd name="connsiteX57" fmla="*/ 1910576 w 2170771"/>
              <a:gd name="connsiteY57" fmla="*/ 1412488 h 1487756"/>
              <a:gd name="connsiteX58" fmla="*/ 1977483 w 2170771"/>
              <a:gd name="connsiteY58" fmla="*/ 1457093 h 1487756"/>
              <a:gd name="connsiteX59" fmla="*/ 1999785 w 2170771"/>
              <a:gd name="connsiteY59" fmla="*/ 1464527 h 1487756"/>
              <a:gd name="connsiteX60" fmla="*/ 2051824 w 2170771"/>
              <a:gd name="connsiteY60" fmla="*/ 1486830 h 1487756"/>
              <a:gd name="connsiteX61" fmla="*/ 2170771 w 2170771"/>
              <a:gd name="connsiteY61" fmla="*/ 1486830 h 1487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170771" h="1487756">
                <a:moveTo>
                  <a:pt x="0" y="0"/>
                </a:moveTo>
                <a:cubicBezTo>
                  <a:pt x="9650" y="67550"/>
                  <a:pt x="1894" y="35420"/>
                  <a:pt x="22302" y="96644"/>
                </a:cubicBezTo>
                <a:lnTo>
                  <a:pt x="29737" y="118947"/>
                </a:lnTo>
                <a:cubicBezTo>
                  <a:pt x="32215" y="126381"/>
                  <a:pt x="32824" y="134729"/>
                  <a:pt x="37171" y="141249"/>
                </a:cubicBezTo>
                <a:cubicBezTo>
                  <a:pt x="47083" y="156117"/>
                  <a:pt x="61256" y="168902"/>
                  <a:pt x="66907" y="185854"/>
                </a:cubicBezTo>
                <a:cubicBezTo>
                  <a:pt x="69385" y="193288"/>
                  <a:pt x="70309" y="201437"/>
                  <a:pt x="74341" y="208156"/>
                </a:cubicBezTo>
                <a:cubicBezTo>
                  <a:pt x="77947" y="214166"/>
                  <a:pt x="85004" y="217418"/>
                  <a:pt x="89210" y="223025"/>
                </a:cubicBezTo>
                <a:cubicBezTo>
                  <a:pt x="99932" y="237321"/>
                  <a:pt x="106310" y="254995"/>
                  <a:pt x="118946" y="267630"/>
                </a:cubicBezTo>
                <a:cubicBezTo>
                  <a:pt x="143155" y="291838"/>
                  <a:pt x="138329" y="285068"/>
                  <a:pt x="163551" y="327103"/>
                </a:cubicBezTo>
                <a:cubicBezTo>
                  <a:pt x="170985" y="339493"/>
                  <a:pt x="178837" y="351643"/>
                  <a:pt x="185854" y="364274"/>
                </a:cubicBezTo>
                <a:cubicBezTo>
                  <a:pt x="191236" y="373961"/>
                  <a:pt x="195224" y="384388"/>
                  <a:pt x="200722" y="394010"/>
                </a:cubicBezTo>
                <a:cubicBezTo>
                  <a:pt x="205155" y="401768"/>
                  <a:pt x="211157" y="408555"/>
                  <a:pt x="215590" y="416313"/>
                </a:cubicBezTo>
                <a:cubicBezTo>
                  <a:pt x="243924" y="465897"/>
                  <a:pt x="215627" y="427518"/>
                  <a:pt x="252761" y="483220"/>
                </a:cubicBezTo>
                <a:cubicBezTo>
                  <a:pt x="259634" y="493529"/>
                  <a:pt x="268496" y="502449"/>
                  <a:pt x="275063" y="512956"/>
                </a:cubicBezTo>
                <a:cubicBezTo>
                  <a:pt x="300398" y="553492"/>
                  <a:pt x="277776" y="534143"/>
                  <a:pt x="312234" y="572430"/>
                </a:cubicBezTo>
                <a:cubicBezTo>
                  <a:pt x="385099" y="653393"/>
                  <a:pt x="330020" y="592607"/>
                  <a:pt x="379141" y="631903"/>
                </a:cubicBezTo>
                <a:cubicBezTo>
                  <a:pt x="384614" y="636281"/>
                  <a:pt x="388537" y="642393"/>
                  <a:pt x="394010" y="646771"/>
                </a:cubicBezTo>
                <a:cubicBezTo>
                  <a:pt x="400987" y="652352"/>
                  <a:pt x="409335" y="656058"/>
                  <a:pt x="416312" y="661639"/>
                </a:cubicBezTo>
                <a:cubicBezTo>
                  <a:pt x="421785" y="666018"/>
                  <a:pt x="425795" y="672021"/>
                  <a:pt x="431180" y="676508"/>
                </a:cubicBezTo>
                <a:cubicBezTo>
                  <a:pt x="440698" y="684440"/>
                  <a:pt x="450766" y="691705"/>
                  <a:pt x="460917" y="698810"/>
                </a:cubicBezTo>
                <a:cubicBezTo>
                  <a:pt x="475556" y="709057"/>
                  <a:pt x="492886" y="715911"/>
                  <a:pt x="505522" y="728547"/>
                </a:cubicBezTo>
                <a:lnTo>
                  <a:pt x="542693" y="765717"/>
                </a:lnTo>
                <a:cubicBezTo>
                  <a:pt x="547649" y="770673"/>
                  <a:pt x="553356" y="774979"/>
                  <a:pt x="557561" y="780586"/>
                </a:cubicBezTo>
                <a:cubicBezTo>
                  <a:pt x="568405" y="795045"/>
                  <a:pt x="579963" y="813376"/>
                  <a:pt x="594732" y="825191"/>
                </a:cubicBezTo>
                <a:cubicBezTo>
                  <a:pt x="601709" y="830772"/>
                  <a:pt x="610310" y="834176"/>
                  <a:pt x="617034" y="840059"/>
                </a:cubicBezTo>
                <a:cubicBezTo>
                  <a:pt x="630221" y="851598"/>
                  <a:pt x="639625" y="867510"/>
                  <a:pt x="654205" y="877230"/>
                </a:cubicBezTo>
                <a:cubicBezTo>
                  <a:pt x="671900" y="889027"/>
                  <a:pt x="695740" y="905431"/>
                  <a:pt x="713678" y="914400"/>
                </a:cubicBezTo>
                <a:cubicBezTo>
                  <a:pt x="720687" y="917905"/>
                  <a:pt x="728546" y="919357"/>
                  <a:pt x="735980" y="921835"/>
                </a:cubicBezTo>
                <a:cubicBezTo>
                  <a:pt x="762481" y="948334"/>
                  <a:pt x="738579" y="927568"/>
                  <a:pt x="780585" y="951571"/>
                </a:cubicBezTo>
                <a:cubicBezTo>
                  <a:pt x="822435" y="975485"/>
                  <a:pt x="782089" y="958847"/>
                  <a:pt x="832624" y="981308"/>
                </a:cubicBezTo>
                <a:cubicBezTo>
                  <a:pt x="844819" y="986728"/>
                  <a:pt x="857300" y="991490"/>
                  <a:pt x="869795" y="996176"/>
                </a:cubicBezTo>
                <a:cubicBezTo>
                  <a:pt x="877133" y="998927"/>
                  <a:pt x="884895" y="1000523"/>
                  <a:pt x="892098" y="1003610"/>
                </a:cubicBezTo>
                <a:cubicBezTo>
                  <a:pt x="902284" y="1007975"/>
                  <a:pt x="911648" y="1014113"/>
                  <a:pt x="921834" y="1018478"/>
                </a:cubicBezTo>
                <a:cubicBezTo>
                  <a:pt x="929037" y="1021565"/>
                  <a:pt x="936934" y="1022826"/>
                  <a:pt x="944137" y="1025913"/>
                </a:cubicBezTo>
                <a:cubicBezTo>
                  <a:pt x="954323" y="1030278"/>
                  <a:pt x="963584" y="1036665"/>
                  <a:pt x="973873" y="1040781"/>
                </a:cubicBezTo>
                <a:cubicBezTo>
                  <a:pt x="988425" y="1046602"/>
                  <a:pt x="1003273" y="1051848"/>
                  <a:pt x="1018478" y="1055649"/>
                </a:cubicBezTo>
                <a:lnTo>
                  <a:pt x="1077951" y="1070517"/>
                </a:lnTo>
                <a:cubicBezTo>
                  <a:pt x="1087863" y="1075473"/>
                  <a:pt x="1097502" y="1081020"/>
                  <a:pt x="1107688" y="1085386"/>
                </a:cubicBezTo>
                <a:cubicBezTo>
                  <a:pt x="1114891" y="1088473"/>
                  <a:pt x="1122981" y="1089316"/>
                  <a:pt x="1129990" y="1092820"/>
                </a:cubicBezTo>
                <a:cubicBezTo>
                  <a:pt x="1183637" y="1119643"/>
                  <a:pt x="1116862" y="1096489"/>
                  <a:pt x="1182029" y="1122556"/>
                </a:cubicBezTo>
                <a:cubicBezTo>
                  <a:pt x="1182055" y="1122566"/>
                  <a:pt x="1237773" y="1141138"/>
                  <a:pt x="1248937" y="1144859"/>
                </a:cubicBezTo>
                <a:cubicBezTo>
                  <a:pt x="1256371" y="1147337"/>
                  <a:pt x="1264230" y="1148789"/>
                  <a:pt x="1271239" y="1152293"/>
                </a:cubicBezTo>
                <a:cubicBezTo>
                  <a:pt x="1310115" y="1171730"/>
                  <a:pt x="1290225" y="1164473"/>
                  <a:pt x="1330712" y="1174596"/>
                </a:cubicBezTo>
                <a:lnTo>
                  <a:pt x="1375317" y="1204332"/>
                </a:lnTo>
                <a:cubicBezTo>
                  <a:pt x="1382751" y="1209288"/>
                  <a:pt x="1389144" y="1216374"/>
                  <a:pt x="1397620" y="1219200"/>
                </a:cubicBezTo>
                <a:cubicBezTo>
                  <a:pt x="1405054" y="1221678"/>
                  <a:pt x="1412913" y="1223130"/>
                  <a:pt x="1419922" y="1226635"/>
                </a:cubicBezTo>
                <a:cubicBezTo>
                  <a:pt x="1432846" y="1233097"/>
                  <a:pt x="1443889" y="1243069"/>
                  <a:pt x="1457093" y="1248937"/>
                </a:cubicBezTo>
                <a:cubicBezTo>
                  <a:pt x="1466429" y="1253086"/>
                  <a:pt x="1477262" y="1252784"/>
                  <a:pt x="1486829" y="1256371"/>
                </a:cubicBezTo>
                <a:cubicBezTo>
                  <a:pt x="1497206" y="1260262"/>
                  <a:pt x="1506380" y="1266873"/>
                  <a:pt x="1516566" y="1271239"/>
                </a:cubicBezTo>
                <a:cubicBezTo>
                  <a:pt x="1534400" y="1278882"/>
                  <a:pt x="1549729" y="1280715"/>
                  <a:pt x="1568605" y="1286108"/>
                </a:cubicBezTo>
                <a:cubicBezTo>
                  <a:pt x="1576140" y="1288261"/>
                  <a:pt x="1583372" y="1291389"/>
                  <a:pt x="1590907" y="1293542"/>
                </a:cubicBezTo>
                <a:cubicBezTo>
                  <a:pt x="1600731" y="1296349"/>
                  <a:pt x="1610820" y="1298169"/>
                  <a:pt x="1620644" y="1300976"/>
                </a:cubicBezTo>
                <a:cubicBezTo>
                  <a:pt x="1655506" y="1310936"/>
                  <a:pt x="1633043" y="1306289"/>
                  <a:pt x="1672683" y="1323278"/>
                </a:cubicBezTo>
                <a:cubicBezTo>
                  <a:pt x="1690517" y="1330921"/>
                  <a:pt x="1705846" y="1332754"/>
                  <a:pt x="1724722" y="1338147"/>
                </a:cubicBezTo>
                <a:cubicBezTo>
                  <a:pt x="1799379" y="1359477"/>
                  <a:pt x="1683796" y="1329775"/>
                  <a:pt x="1776761" y="1353015"/>
                </a:cubicBezTo>
                <a:cubicBezTo>
                  <a:pt x="1806512" y="1372849"/>
                  <a:pt x="1796225" y="1368203"/>
                  <a:pt x="1836234" y="1382752"/>
                </a:cubicBezTo>
                <a:cubicBezTo>
                  <a:pt x="1850963" y="1388108"/>
                  <a:pt x="1866821" y="1390611"/>
                  <a:pt x="1880839" y="1397620"/>
                </a:cubicBezTo>
                <a:cubicBezTo>
                  <a:pt x="1890751" y="1402576"/>
                  <a:pt x="1901178" y="1406614"/>
                  <a:pt x="1910576" y="1412488"/>
                </a:cubicBezTo>
                <a:cubicBezTo>
                  <a:pt x="1960390" y="1443622"/>
                  <a:pt x="1919753" y="1428229"/>
                  <a:pt x="1977483" y="1457093"/>
                </a:cubicBezTo>
                <a:cubicBezTo>
                  <a:pt x="1984492" y="1460597"/>
                  <a:pt x="1992582" y="1461440"/>
                  <a:pt x="1999785" y="1464527"/>
                </a:cubicBezTo>
                <a:cubicBezTo>
                  <a:pt x="2008861" y="1468417"/>
                  <a:pt x="2038573" y="1486133"/>
                  <a:pt x="2051824" y="1486830"/>
                </a:cubicBezTo>
                <a:cubicBezTo>
                  <a:pt x="2091418" y="1488914"/>
                  <a:pt x="2131122" y="1486830"/>
                  <a:pt x="2170771" y="1486830"/>
                </a:cubicBez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8F55CDB-2A07-614E-8802-D0A971102612}"/>
              </a:ext>
            </a:extLst>
          </p:cNvPr>
          <p:cNvGrpSpPr/>
          <p:nvPr/>
        </p:nvGrpSpPr>
        <p:grpSpPr>
          <a:xfrm>
            <a:off x="4140819" y="1814861"/>
            <a:ext cx="3297087" cy="2457397"/>
            <a:chOff x="449766" y="1814861"/>
            <a:chExt cx="3297087" cy="245739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9D9B7F-D25B-FF48-A082-1514C08A6CFA}"/>
                </a:ext>
              </a:extLst>
            </p:cNvPr>
            <p:cNvCxnSpPr/>
            <p:nvPr/>
          </p:nvCxnSpPr>
          <p:spPr>
            <a:xfrm>
              <a:off x="764788" y="3776546"/>
              <a:ext cx="265213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C25D4C-0102-1341-8708-E6669BC472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788" y="1814861"/>
              <a:ext cx="0" cy="19616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877384E-2F17-454C-83F0-64BDD7DECD23}"/>
                    </a:ext>
                  </a:extLst>
                </p:cNvPr>
                <p:cNvSpPr txBox="1"/>
                <p:nvPr/>
              </p:nvSpPr>
              <p:spPr>
                <a:xfrm>
                  <a:off x="449766" y="1973766"/>
                  <a:ext cx="1455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877384E-2F17-454C-83F0-64BDD7DECD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766" y="1973766"/>
                  <a:ext cx="145553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38462" r="-30769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5EF7F3-A1AD-8F42-AC90-ED0EEA9D2D65}"/>
                </a:ext>
              </a:extLst>
            </p:cNvPr>
            <p:cNvSpPr txBox="1"/>
            <p:nvPr/>
          </p:nvSpPr>
          <p:spPr>
            <a:xfrm>
              <a:off x="2404947" y="3902926"/>
              <a:ext cx="1341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# mini batch</a:t>
              </a:r>
            </a:p>
          </p:txBody>
        </p:sp>
      </p:grpSp>
      <p:sp>
        <p:nvSpPr>
          <p:cNvPr id="21" name="Freeform 20">
            <a:extLst>
              <a:ext uri="{FF2B5EF4-FFF2-40B4-BE49-F238E27FC236}">
                <a16:creationId xmlns:a16="http://schemas.microsoft.com/office/drawing/2014/main" id="{B6E0964A-7E0D-A846-8342-8AE8A12AE713}"/>
              </a:ext>
            </a:extLst>
          </p:cNvPr>
          <p:cNvSpPr/>
          <p:nvPr/>
        </p:nvSpPr>
        <p:spPr>
          <a:xfrm>
            <a:off x="4674805" y="2034841"/>
            <a:ext cx="2029522" cy="1504739"/>
          </a:xfrm>
          <a:custGeom>
            <a:avLst/>
            <a:gdLst>
              <a:gd name="connsiteX0" fmla="*/ 0 w 2029522"/>
              <a:gd name="connsiteY0" fmla="*/ 92251 h 1504739"/>
              <a:gd name="connsiteX1" fmla="*/ 22302 w 2029522"/>
              <a:gd name="connsiteY1" fmla="*/ 40212 h 1504739"/>
              <a:gd name="connsiteX2" fmla="*/ 44605 w 2029522"/>
              <a:gd name="connsiteY2" fmla="*/ 3041 h 1504739"/>
              <a:gd name="connsiteX3" fmla="*/ 37170 w 2029522"/>
              <a:gd name="connsiteY3" fmla="*/ 99685 h 1504739"/>
              <a:gd name="connsiteX4" fmla="*/ 44605 w 2029522"/>
              <a:gd name="connsiteY4" fmla="*/ 174026 h 1504739"/>
              <a:gd name="connsiteX5" fmla="*/ 59473 w 2029522"/>
              <a:gd name="connsiteY5" fmla="*/ 129421 h 1504739"/>
              <a:gd name="connsiteX6" fmla="*/ 89209 w 2029522"/>
              <a:gd name="connsiteY6" fmla="*/ 55080 h 1504739"/>
              <a:gd name="connsiteX7" fmla="*/ 96644 w 2029522"/>
              <a:gd name="connsiteY7" fmla="*/ 92251 h 1504739"/>
              <a:gd name="connsiteX8" fmla="*/ 104078 w 2029522"/>
              <a:gd name="connsiteY8" fmla="*/ 456524 h 1504739"/>
              <a:gd name="connsiteX9" fmla="*/ 133814 w 2029522"/>
              <a:gd name="connsiteY9" fmla="*/ 404485 h 1504739"/>
              <a:gd name="connsiteX10" fmla="*/ 141248 w 2029522"/>
              <a:gd name="connsiteY10" fmla="*/ 359880 h 1504739"/>
              <a:gd name="connsiteX11" fmla="*/ 156117 w 2029522"/>
              <a:gd name="connsiteY11" fmla="*/ 300407 h 1504739"/>
              <a:gd name="connsiteX12" fmla="*/ 163551 w 2029522"/>
              <a:gd name="connsiteY12" fmla="*/ 174026 h 1504739"/>
              <a:gd name="connsiteX13" fmla="*/ 170985 w 2029522"/>
              <a:gd name="connsiteY13" fmla="*/ 419353 h 1504739"/>
              <a:gd name="connsiteX14" fmla="*/ 185853 w 2029522"/>
              <a:gd name="connsiteY14" fmla="*/ 449090 h 1504739"/>
              <a:gd name="connsiteX15" fmla="*/ 208156 w 2029522"/>
              <a:gd name="connsiteY15" fmla="*/ 419353 h 1504739"/>
              <a:gd name="connsiteX16" fmla="*/ 230458 w 2029522"/>
              <a:gd name="connsiteY16" fmla="*/ 382182 h 1504739"/>
              <a:gd name="connsiteX17" fmla="*/ 282497 w 2029522"/>
              <a:gd name="connsiteY17" fmla="*/ 218631 h 1504739"/>
              <a:gd name="connsiteX18" fmla="*/ 289931 w 2029522"/>
              <a:gd name="connsiteY18" fmla="*/ 166592 h 1504739"/>
              <a:gd name="connsiteX19" fmla="*/ 260195 w 2029522"/>
              <a:gd name="connsiteY19" fmla="*/ 337578 h 1504739"/>
              <a:gd name="connsiteX20" fmla="*/ 223024 w 2029522"/>
              <a:gd name="connsiteY20" fmla="*/ 441656 h 1504739"/>
              <a:gd name="connsiteX21" fmla="*/ 208156 w 2029522"/>
              <a:gd name="connsiteY21" fmla="*/ 515997 h 1504739"/>
              <a:gd name="connsiteX22" fmla="*/ 193287 w 2029522"/>
              <a:gd name="connsiteY22" fmla="*/ 582904 h 1504739"/>
              <a:gd name="connsiteX23" fmla="*/ 208156 w 2029522"/>
              <a:gd name="connsiteY23" fmla="*/ 612641 h 1504739"/>
              <a:gd name="connsiteX24" fmla="*/ 215590 w 2029522"/>
              <a:gd name="connsiteY24" fmla="*/ 575470 h 1504739"/>
              <a:gd name="connsiteX25" fmla="*/ 237892 w 2029522"/>
              <a:gd name="connsiteY25" fmla="*/ 515997 h 1504739"/>
              <a:gd name="connsiteX26" fmla="*/ 282497 w 2029522"/>
              <a:gd name="connsiteY26" fmla="*/ 359880 h 1504739"/>
              <a:gd name="connsiteX27" fmla="*/ 297366 w 2029522"/>
              <a:gd name="connsiteY27" fmla="*/ 315275 h 1504739"/>
              <a:gd name="connsiteX28" fmla="*/ 312234 w 2029522"/>
              <a:gd name="connsiteY28" fmla="*/ 255802 h 1504739"/>
              <a:gd name="connsiteX29" fmla="*/ 327102 w 2029522"/>
              <a:gd name="connsiteY29" fmla="*/ 233500 h 1504739"/>
              <a:gd name="connsiteX30" fmla="*/ 334536 w 2029522"/>
              <a:gd name="connsiteY30" fmla="*/ 501129 h 1504739"/>
              <a:gd name="connsiteX31" fmla="*/ 341970 w 2029522"/>
              <a:gd name="connsiteY31" fmla="*/ 463958 h 1504739"/>
              <a:gd name="connsiteX32" fmla="*/ 356839 w 2029522"/>
              <a:gd name="connsiteY32" fmla="*/ 367314 h 1504739"/>
              <a:gd name="connsiteX33" fmla="*/ 371707 w 2029522"/>
              <a:gd name="connsiteY33" fmla="*/ 307841 h 1504739"/>
              <a:gd name="connsiteX34" fmla="*/ 379141 w 2029522"/>
              <a:gd name="connsiteY34" fmla="*/ 597773 h 1504739"/>
              <a:gd name="connsiteX35" fmla="*/ 394009 w 2029522"/>
              <a:gd name="connsiteY35" fmla="*/ 568036 h 1504739"/>
              <a:gd name="connsiteX36" fmla="*/ 401444 w 2029522"/>
              <a:gd name="connsiteY36" fmla="*/ 501129 h 1504739"/>
              <a:gd name="connsiteX37" fmla="*/ 431180 w 2029522"/>
              <a:gd name="connsiteY37" fmla="*/ 426787 h 1504739"/>
              <a:gd name="connsiteX38" fmla="*/ 431180 w 2029522"/>
              <a:gd name="connsiteY38" fmla="*/ 649812 h 1504739"/>
              <a:gd name="connsiteX39" fmla="*/ 438614 w 2029522"/>
              <a:gd name="connsiteY39" fmla="*/ 813363 h 1504739"/>
              <a:gd name="connsiteX40" fmla="*/ 475785 w 2029522"/>
              <a:gd name="connsiteY40" fmla="*/ 739021 h 1504739"/>
              <a:gd name="connsiteX41" fmla="*/ 483219 w 2029522"/>
              <a:gd name="connsiteY41" fmla="*/ 694417 h 1504739"/>
              <a:gd name="connsiteX42" fmla="*/ 512956 w 2029522"/>
              <a:gd name="connsiteY42" fmla="*/ 597773 h 1504739"/>
              <a:gd name="connsiteX43" fmla="*/ 520390 w 2029522"/>
              <a:gd name="connsiteY43" fmla="*/ 568036 h 1504739"/>
              <a:gd name="connsiteX44" fmla="*/ 483219 w 2029522"/>
              <a:gd name="connsiteY44" fmla="*/ 768758 h 1504739"/>
              <a:gd name="connsiteX45" fmla="*/ 475785 w 2029522"/>
              <a:gd name="connsiteY45" fmla="*/ 798495 h 1504739"/>
              <a:gd name="connsiteX46" fmla="*/ 505522 w 2029522"/>
              <a:gd name="connsiteY46" fmla="*/ 746456 h 1504739"/>
              <a:gd name="connsiteX47" fmla="*/ 512956 w 2029522"/>
              <a:gd name="connsiteY47" fmla="*/ 716719 h 1504739"/>
              <a:gd name="connsiteX48" fmla="*/ 520390 w 2029522"/>
              <a:gd name="connsiteY48" fmla="*/ 694417 h 1504739"/>
              <a:gd name="connsiteX49" fmla="*/ 535258 w 2029522"/>
              <a:gd name="connsiteY49" fmla="*/ 634943 h 1504739"/>
              <a:gd name="connsiteX50" fmla="*/ 542692 w 2029522"/>
              <a:gd name="connsiteY50" fmla="*/ 731587 h 1504739"/>
              <a:gd name="connsiteX51" fmla="*/ 550127 w 2029522"/>
              <a:gd name="connsiteY51" fmla="*/ 857968 h 1504739"/>
              <a:gd name="connsiteX52" fmla="*/ 564995 w 2029522"/>
              <a:gd name="connsiteY52" fmla="*/ 820797 h 1504739"/>
              <a:gd name="connsiteX53" fmla="*/ 602166 w 2029522"/>
              <a:gd name="connsiteY53" fmla="*/ 686982 h 1504739"/>
              <a:gd name="connsiteX54" fmla="*/ 617034 w 2029522"/>
              <a:gd name="connsiteY54" fmla="*/ 716719 h 1504739"/>
              <a:gd name="connsiteX55" fmla="*/ 639336 w 2029522"/>
              <a:gd name="connsiteY55" fmla="*/ 887704 h 1504739"/>
              <a:gd name="connsiteX56" fmla="*/ 661639 w 2029522"/>
              <a:gd name="connsiteY56" fmla="*/ 761324 h 1504739"/>
              <a:gd name="connsiteX57" fmla="*/ 676507 w 2029522"/>
              <a:gd name="connsiteY57" fmla="*/ 716719 h 1504739"/>
              <a:gd name="connsiteX58" fmla="*/ 698809 w 2029522"/>
              <a:gd name="connsiteY58" fmla="*/ 1088426 h 1504739"/>
              <a:gd name="connsiteX59" fmla="*/ 713678 w 2029522"/>
              <a:gd name="connsiteY59" fmla="*/ 1110729 h 1504739"/>
              <a:gd name="connsiteX60" fmla="*/ 735980 w 2029522"/>
              <a:gd name="connsiteY60" fmla="*/ 1080992 h 1504739"/>
              <a:gd name="connsiteX61" fmla="*/ 765717 w 2029522"/>
              <a:gd name="connsiteY61" fmla="*/ 984348 h 1504739"/>
              <a:gd name="connsiteX62" fmla="*/ 773151 w 2029522"/>
              <a:gd name="connsiteY62" fmla="*/ 947178 h 1504739"/>
              <a:gd name="connsiteX63" fmla="*/ 788019 w 2029522"/>
              <a:gd name="connsiteY63" fmla="*/ 902573 h 1504739"/>
              <a:gd name="connsiteX64" fmla="*/ 795453 w 2029522"/>
              <a:gd name="connsiteY64" fmla="*/ 865402 h 1504739"/>
              <a:gd name="connsiteX65" fmla="*/ 802887 w 2029522"/>
              <a:gd name="connsiteY65" fmla="*/ 835665 h 1504739"/>
              <a:gd name="connsiteX66" fmla="*/ 810322 w 2029522"/>
              <a:gd name="connsiteY66" fmla="*/ 924875 h 1504739"/>
              <a:gd name="connsiteX67" fmla="*/ 825190 w 2029522"/>
              <a:gd name="connsiteY67" fmla="*/ 991782 h 1504739"/>
              <a:gd name="connsiteX68" fmla="*/ 840058 w 2029522"/>
              <a:gd name="connsiteY68" fmla="*/ 947178 h 1504739"/>
              <a:gd name="connsiteX69" fmla="*/ 854927 w 2029522"/>
              <a:gd name="connsiteY69" fmla="*/ 865402 h 1504739"/>
              <a:gd name="connsiteX70" fmla="*/ 869795 w 2029522"/>
              <a:gd name="connsiteY70" fmla="*/ 820797 h 1504739"/>
              <a:gd name="connsiteX71" fmla="*/ 869795 w 2029522"/>
              <a:gd name="connsiteY71" fmla="*/ 984348 h 1504739"/>
              <a:gd name="connsiteX72" fmla="*/ 877229 w 2029522"/>
              <a:gd name="connsiteY72" fmla="*/ 1170202 h 1504739"/>
              <a:gd name="connsiteX73" fmla="*/ 899531 w 2029522"/>
              <a:gd name="connsiteY73" fmla="*/ 1133031 h 1504739"/>
              <a:gd name="connsiteX74" fmla="*/ 944136 w 2029522"/>
              <a:gd name="connsiteY74" fmla="*/ 1028953 h 1504739"/>
              <a:gd name="connsiteX75" fmla="*/ 973873 w 2029522"/>
              <a:gd name="connsiteY75" fmla="*/ 924875 h 1504739"/>
              <a:gd name="connsiteX76" fmla="*/ 981307 w 2029522"/>
              <a:gd name="connsiteY76" fmla="*/ 880270 h 1504739"/>
              <a:gd name="connsiteX77" fmla="*/ 996175 w 2029522"/>
              <a:gd name="connsiteY77" fmla="*/ 835665 h 1504739"/>
              <a:gd name="connsiteX78" fmla="*/ 996175 w 2029522"/>
              <a:gd name="connsiteY78" fmla="*/ 1095861 h 1504739"/>
              <a:gd name="connsiteX79" fmla="*/ 1003609 w 2029522"/>
              <a:gd name="connsiteY79" fmla="*/ 1207373 h 1504739"/>
              <a:gd name="connsiteX80" fmla="*/ 1055648 w 2029522"/>
              <a:gd name="connsiteY80" fmla="*/ 1058690 h 1504739"/>
              <a:gd name="connsiteX81" fmla="*/ 1070517 w 2029522"/>
              <a:gd name="connsiteY81" fmla="*/ 1006651 h 1504739"/>
              <a:gd name="connsiteX82" fmla="*/ 1063083 w 2029522"/>
              <a:gd name="connsiteY82" fmla="*/ 1118163 h 1504739"/>
              <a:gd name="connsiteX83" fmla="*/ 1048214 w 2029522"/>
              <a:gd name="connsiteY83" fmla="*/ 1162768 h 1504739"/>
              <a:gd name="connsiteX84" fmla="*/ 1040780 w 2029522"/>
              <a:gd name="connsiteY84" fmla="*/ 1214807 h 1504739"/>
              <a:gd name="connsiteX85" fmla="*/ 1033346 w 2029522"/>
              <a:gd name="connsiteY85" fmla="*/ 1251978 h 1504739"/>
              <a:gd name="connsiteX86" fmla="*/ 1048214 w 2029522"/>
              <a:gd name="connsiteY86" fmla="*/ 1229675 h 1504739"/>
              <a:gd name="connsiteX87" fmla="*/ 1070517 w 2029522"/>
              <a:gd name="connsiteY87" fmla="*/ 1140465 h 1504739"/>
              <a:gd name="connsiteX88" fmla="*/ 1077951 w 2029522"/>
              <a:gd name="connsiteY88" fmla="*/ 1103295 h 1504739"/>
              <a:gd name="connsiteX89" fmla="*/ 1092819 w 2029522"/>
              <a:gd name="connsiteY89" fmla="*/ 1036387 h 1504739"/>
              <a:gd name="connsiteX90" fmla="*/ 1100253 w 2029522"/>
              <a:gd name="connsiteY90" fmla="*/ 1348621 h 1504739"/>
              <a:gd name="connsiteX91" fmla="*/ 1122556 w 2029522"/>
              <a:gd name="connsiteY91" fmla="*/ 1289148 h 1504739"/>
              <a:gd name="connsiteX92" fmla="*/ 1152292 w 2029522"/>
              <a:gd name="connsiteY92" fmla="*/ 1185070 h 1504739"/>
              <a:gd name="connsiteX93" fmla="*/ 1167161 w 2029522"/>
              <a:gd name="connsiteY93" fmla="*/ 1133031 h 1504739"/>
              <a:gd name="connsiteX94" fmla="*/ 1174595 w 2029522"/>
              <a:gd name="connsiteY94" fmla="*/ 1110729 h 1504739"/>
              <a:gd name="connsiteX95" fmla="*/ 1182029 w 2029522"/>
              <a:gd name="connsiteY95" fmla="*/ 1073558 h 1504739"/>
              <a:gd name="connsiteX96" fmla="*/ 1189463 w 2029522"/>
              <a:gd name="connsiteY96" fmla="*/ 1385792 h 1504739"/>
              <a:gd name="connsiteX97" fmla="*/ 1219200 w 2029522"/>
              <a:gd name="connsiteY97" fmla="*/ 1348621 h 1504739"/>
              <a:gd name="connsiteX98" fmla="*/ 1226634 w 2029522"/>
              <a:gd name="connsiteY98" fmla="*/ 1326319 h 1504739"/>
              <a:gd name="connsiteX99" fmla="*/ 1241502 w 2029522"/>
              <a:gd name="connsiteY99" fmla="*/ 1289148 h 1504739"/>
              <a:gd name="connsiteX100" fmla="*/ 1263805 w 2029522"/>
              <a:gd name="connsiteY100" fmla="*/ 1229675 h 1504739"/>
              <a:gd name="connsiteX101" fmla="*/ 1278673 w 2029522"/>
              <a:gd name="connsiteY101" fmla="*/ 1415529 h 1504739"/>
              <a:gd name="connsiteX102" fmla="*/ 1286107 w 2029522"/>
              <a:gd name="connsiteY102" fmla="*/ 1445265 h 1504739"/>
              <a:gd name="connsiteX103" fmla="*/ 1300975 w 2029522"/>
              <a:gd name="connsiteY103" fmla="*/ 1385792 h 1504739"/>
              <a:gd name="connsiteX104" fmla="*/ 1330712 w 2029522"/>
              <a:gd name="connsiteY104" fmla="*/ 1318885 h 1504739"/>
              <a:gd name="connsiteX105" fmla="*/ 1345580 w 2029522"/>
              <a:gd name="connsiteY105" fmla="*/ 1266846 h 1504739"/>
              <a:gd name="connsiteX106" fmla="*/ 1360448 w 2029522"/>
              <a:gd name="connsiteY106" fmla="*/ 1237109 h 1504739"/>
              <a:gd name="connsiteX107" fmla="*/ 1367883 w 2029522"/>
              <a:gd name="connsiteY107" fmla="*/ 1266846 h 1504739"/>
              <a:gd name="connsiteX108" fmla="*/ 1397619 w 2029522"/>
              <a:gd name="connsiteY108" fmla="*/ 1400661 h 1504739"/>
              <a:gd name="connsiteX109" fmla="*/ 1427356 w 2029522"/>
              <a:gd name="connsiteY109" fmla="*/ 1281714 h 1504739"/>
              <a:gd name="connsiteX110" fmla="*/ 1434790 w 2029522"/>
              <a:gd name="connsiteY110" fmla="*/ 1251978 h 1504739"/>
              <a:gd name="connsiteX111" fmla="*/ 1449658 w 2029522"/>
              <a:gd name="connsiteY111" fmla="*/ 1207373 h 1504739"/>
              <a:gd name="connsiteX112" fmla="*/ 1457092 w 2029522"/>
              <a:gd name="connsiteY112" fmla="*/ 1259412 h 1504739"/>
              <a:gd name="connsiteX113" fmla="*/ 1471961 w 2029522"/>
              <a:gd name="connsiteY113" fmla="*/ 1504739 h 1504739"/>
              <a:gd name="connsiteX114" fmla="*/ 1516566 w 2029522"/>
              <a:gd name="connsiteY114" fmla="*/ 1415529 h 1504739"/>
              <a:gd name="connsiteX115" fmla="*/ 1546302 w 2029522"/>
              <a:gd name="connsiteY115" fmla="*/ 1363490 h 1504739"/>
              <a:gd name="connsiteX116" fmla="*/ 1561170 w 2029522"/>
              <a:gd name="connsiteY116" fmla="*/ 1333753 h 1504739"/>
              <a:gd name="connsiteX117" fmla="*/ 1583473 w 2029522"/>
              <a:gd name="connsiteY117" fmla="*/ 1370924 h 1504739"/>
              <a:gd name="connsiteX118" fmla="*/ 1590907 w 2029522"/>
              <a:gd name="connsiteY118" fmla="*/ 1475002 h 1504739"/>
              <a:gd name="connsiteX119" fmla="*/ 1598341 w 2029522"/>
              <a:gd name="connsiteY119" fmla="*/ 1504739 h 1504739"/>
              <a:gd name="connsiteX120" fmla="*/ 1628078 w 2029522"/>
              <a:gd name="connsiteY120" fmla="*/ 1497304 h 1504739"/>
              <a:gd name="connsiteX121" fmla="*/ 1635512 w 2029522"/>
              <a:gd name="connsiteY121" fmla="*/ 1475002 h 1504739"/>
              <a:gd name="connsiteX122" fmla="*/ 1657814 w 2029522"/>
              <a:gd name="connsiteY122" fmla="*/ 1445265 h 1504739"/>
              <a:gd name="connsiteX123" fmla="*/ 1672683 w 2029522"/>
              <a:gd name="connsiteY123" fmla="*/ 1415529 h 1504739"/>
              <a:gd name="connsiteX124" fmla="*/ 1687551 w 2029522"/>
              <a:gd name="connsiteY124" fmla="*/ 1393226 h 1504739"/>
              <a:gd name="connsiteX125" fmla="*/ 1702419 w 2029522"/>
              <a:gd name="connsiteY125" fmla="*/ 1363490 h 1504739"/>
              <a:gd name="connsiteX126" fmla="*/ 1717287 w 2029522"/>
              <a:gd name="connsiteY126" fmla="*/ 1348621 h 1504739"/>
              <a:gd name="connsiteX127" fmla="*/ 1732156 w 2029522"/>
              <a:gd name="connsiteY127" fmla="*/ 1363490 h 1504739"/>
              <a:gd name="connsiteX128" fmla="*/ 1739590 w 2029522"/>
              <a:gd name="connsiteY128" fmla="*/ 1422963 h 1504739"/>
              <a:gd name="connsiteX129" fmla="*/ 1747024 w 2029522"/>
              <a:gd name="connsiteY129" fmla="*/ 1445265 h 1504739"/>
              <a:gd name="connsiteX130" fmla="*/ 1806497 w 2029522"/>
              <a:gd name="connsiteY130" fmla="*/ 1378358 h 1504739"/>
              <a:gd name="connsiteX131" fmla="*/ 1836234 w 2029522"/>
              <a:gd name="connsiteY131" fmla="*/ 1422963 h 1504739"/>
              <a:gd name="connsiteX132" fmla="*/ 1858536 w 2029522"/>
              <a:gd name="connsiteY132" fmla="*/ 1445265 h 1504739"/>
              <a:gd name="connsiteX133" fmla="*/ 1888273 w 2029522"/>
              <a:gd name="connsiteY133" fmla="*/ 1437831 h 1504739"/>
              <a:gd name="connsiteX134" fmla="*/ 1903141 w 2029522"/>
              <a:gd name="connsiteY134" fmla="*/ 1400661 h 1504739"/>
              <a:gd name="connsiteX135" fmla="*/ 1918009 w 2029522"/>
              <a:gd name="connsiteY135" fmla="*/ 1378358 h 1504739"/>
              <a:gd name="connsiteX136" fmla="*/ 1940312 w 2029522"/>
              <a:gd name="connsiteY136" fmla="*/ 1341187 h 1504739"/>
              <a:gd name="connsiteX137" fmla="*/ 1947746 w 2029522"/>
              <a:gd name="connsiteY137" fmla="*/ 1400661 h 1504739"/>
              <a:gd name="connsiteX138" fmla="*/ 1955180 w 2029522"/>
              <a:gd name="connsiteY138" fmla="*/ 1445265 h 1504739"/>
              <a:gd name="connsiteX139" fmla="*/ 1962614 w 2029522"/>
              <a:gd name="connsiteY139" fmla="*/ 1422963 h 1504739"/>
              <a:gd name="connsiteX140" fmla="*/ 1999785 w 2029522"/>
              <a:gd name="connsiteY140" fmla="*/ 1333753 h 1504739"/>
              <a:gd name="connsiteX141" fmla="*/ 2014653 w 2029522"/>
              <a:gd name="connsiteY141" fmla="*/ 1289148 h 1504739"/>
              <a:gd name="connsiteX142" fmla="*/ 2029522 w 2029522"/>
              <a:gd name="connsiteY142" fmla="*/ 1408095 h 150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2029522" h="1504739">
                <a:moveTo>
                  <a:pt x="0" y="92251"/>
                </a:moveTo>
                <a:cubicBezTo>
                  <a:pt x="7434" y="74905"/>
                  <a:pt x="13862" y="57092"/>
                  <a:pt x="22302" y="40212"/>
                </a:cubicBezTo>
                <a:cubicBezTo>
                  <a:pt x="28764" y="27288"/>
                  <a:pt x="41101" y="-10977"/>
                  <a:pt x="44605" y="3041"/>
                </a:cubicBezTo>
                <a:cubicBezTo>
                  <a:pt x="52441" y="34386"/>
                  <a:pt x="39648" y="67470"/>
                  <a:pt x="37170" y="99685"/>
                </a:cubicBezTo>
                <a:cubicBezTo>
                  <a:pt x="39648" y="124465"/>
                  <a:pt x="29662" y="154103"/>
                  <a:pt x="44605" y="174026"/>
                </a:cubicBezTo>
                <a:cubicBezTo>
                  <a:pt x="54009" y="186564"/>
                  <a:pt x="52464" y="143439"/>
                  <a:pt x="59473" y="129421"/>
                </a:cubicBezTo>
                <a:cubicBezTo>
                  <a:pt x="81350" y="85667"/>
                  <a:pt x="70837" y="110198"/>
                  <a:pt x="89209" y="55080"/>
                </a:cubicBezTo>
                <a:cubicBezTo>
                  <a:pt x="91687" y="67470"/>
                  <a:pt x="96176" y="79624"/>
                  <a:pt x="96644" y="92251"/>
                </a:cubicBezTo>
                <a:cubicBezTo>
                  <a:pt x="101139" y="213617"/>
                  <a:pt x="89721" y="335926"/>
                  <a:pt x="104078" y="456524"/>
                </a:cubicBezTo>
                <a:cubicBezTo>
                  <a:pt x="106440" y="476362"/>
                  <a:pt x="123902" y="421831"/>
                  <a:pt x="133814" y="404485"/>
                </a:cubicBezTo>
                <a:cubicBezTo>
                  <a:pt x="136292" y="389617"/>
                  <a:pt x="138090" y="374619"/>
                  <a:pt x="141248" y="359880"/>
                </a:cubicBezTo>
                <a:cubicBezTo>
                  <a:pt x="145530" y="339899"/>
                  <a:pt x="153682" y="320696"/>
                  <a:pt x="156117" y="300407"/>
                </a:cubicBezTo>
                <a:cubicBezTo>
                  <a:pt x="161145" y="258508"/>
                  <a:pt x="161073" y="216153"/>
                  <a:pt x="163551" y="174026"/>
                </a:cubicBezTo>
                <a:cubicBezTo>
                  <a:pt x="166029" y="255802"/>
                  <a:pt x="164373" y="337807"/>
                  <a:pt x="170985" y="419353"/>
                </a:cubicBezTo>
                <a:cubicBezTo>
                  <a:pt x="171881" y="430399"/>
                  <a:pt x="174771" y="449090"/>
                  <a:pt x="185853" y="449090"/>
                </a:cubicBezTo>
                <a:cubicBezTo>
                  <a:pt x="198243" y="449090"/>
                  <a:pt x="201283" y="429663"/>
                  <a:pt x="208156" y="419353"/>
                </a:cubicBezTo>
                <a:cubicBezTo>
                  <a:pt x="216171" y="407330"/>
                  <a:pt x="225440" y="395732"/>
                  <a:pt x="230458" y="382182"/>
                </a:cubicBezTo>
                <a:cubicBezTo>
                  <a:pt x="250328" y="328533"/>
                  <a:pt x="265151" y="273148"/>
                  <a:pt x="282497" y="218631"/>
                </a:cubicBezTo>
                <a:cubicBezTo>
                  <a:pt x="284975" y="201285"/>
                  <a:pt x="289931" y="149070"/>
                  <a:pt x="289931" y="166592"/>
                </a:cubicBezTo>
                <a:cubicBezTo>
                  <a:pt x="289931" y="226330"/>
                  <a:pt x="277703" y="280678"/>
                  <a:pt x="260195" y="337578"/>
                </a:cubicBezTo>
                <a:cubicBezTo>
                  <a:pt x="249361" y="372788"/>
                  <a:pt x="233339" y="406291"/>
                  <a:pt x="223024" y="441656"/>
                </a:cubicBezTo>
                <a:cubicBezTo>
                  <a:pt x="215948" y="465916"/>
                  <a:pt x="213362" y="491268"/>
                  <a:pt x="208156" y="515997"/>
                </a:cubicBezTo>
                <a:cubicBezTo>
                  <a:pt x="203449" y="538353"/>
                  <a:pt x="198243" y="560602"/>
                  <a:pt x="193287" y="582904"/>
                </a:cubicBezTo>
                <a:cubicBezTo>
                  <a:pt x="198243" y="592816"/>
                  <a:pt x="197642" y="616145"/>
                  <a:pt x="208156" y="612641"/>
                </a:cubicBezTo>
                <a:cubicBezTo>
                  <a:pt x="220143" y="608645"/>
                  <a:pt x="211874" y="587547"/>
                  <a:pt x="215590" y="575470"/>
                </a:cubicBezTo>
                <a:cubicBezTo>
                  <a:pt x="221816" y="555234"/>
                  <a:pt x="231617" y="536218"/>
                  <a:pt x="237892" y="515997"/>
                </a:cubicBezTo>
                <a:cubicBezTo>
                  <a:pt x="253933" y="464308"/>
                  <a:pt x="267122" y="411771"/>
                  <a:pt x="282497" y="359880"/>
                </a:cubicBezTo>
                <a:cubicBezTo>
                  <a:pt x="286949" y="344853"/>
                  <a:pt x="293242" y="330395"/>
                  <a:pt x="297366" y="315275"/>
                </a:cubicBezTo>
                <a:cubicBezTo>
                  <a:pt x="302456" y="296612"/>
                  <a:pt x="303211" y="273848"/>
                  <a:pt x="312234" y="255802"/>
                </a:cubicBezTo>
                <a:cubicBezTo>
                  <a:pt x="316230" y="247811"/>
                  <a:pt x="322146" y="240934"/>
                  <a:pt x="327102" y="233500"/>
                </a:cubicBezTo>
                <a:cubicBezTo>
                  <a:pt x="329580" y="322710"/>
                  <a:pt x="328790" y="412070"/>
                  <a:pt x="334536" y="501129"/>
                </a:cubicBezTo>
                <a:cubicBezTo>
                  <a:pt x="335350" y="513738"/>
                  <a:pt x="339893" y="476422"/>
                  <a:pt x="341970" y="463958"/>
                </a:cubicBezTo>
                <a:cubicBezTo>
                  <a:pt x="346716" y="435483"/>
                  <a:pt x="350671" y="396097"/>
                  <a:pt x="356839" y="367314"/>
                </a:cubicBezTo>
                <a:cubicBezTo>
                  <a:pt x="361121" y="347333"/>
                  <a:pt x="371707" y="307841"/>
                  <a:pt x="371707" y="307841"/>
                </a:cubicBezTo>
                <a:cubicBezTo>
                  <a:pt x="374185" y="404485"/>
                  <a:pt x="370885" y="501450"/>
                  <a:pt x="379141" y="597773"/>
                </a:cubicBezTo>
                <a:cubicBezTo>
                  <a:pt x="380087" y="608815"/>
                  <a:pt x="391517" y="578834"/>
                  <a:pt x="394009" y="568036"/>
                </a:cubicBezTo>
                <a:cubicBezTo>
                  <a:pt x="399055" y="546171"/>
                  <a:pt x="397043" y="523133"/>
                  <a:pt x="401444" y="501129"/>
                </a:cubicBezTo>
                <a:cubicBezTo>
                  <a:pt x="407569" y="470507"/>
                  <a:pt x="417964" y="453220"/>
                  <a:pt x="431180" y="426787"/>
                </a:cubicBezTo>
                <a:cubicBezTo>
                  <a:pt x="450441" y="542356"/>
                  <a:pt x="431180" y="407962"/>
                  <a:pt x="431180" y="649812"/>
                </a:cubicBezTo>
                <a:cubicBezTo>
                  <a:pt x="431180" y="704385"/>
                  <a:pt x="436136" y="758846"/>
                  <a:pt x="438614" y="813363"/>
                </a:cubicBezTo>
                <a:cubicBezTo>
                  <a:pt x="451004" y="788582"/>
                  <a:pt x="466057" y="764963"/>
                  <a:pt x="475785" y="739021"/>
                </a:cubicBezTo>
                <a:cubicBezTo>
                  <a:pt x="481078" y="724908"/>
                  <a:pt x="479830" y="709104"/>
                  <a:pt x="483219" y="694417"/>
                </a:cubicBezTo>
                <a:cubicBezTo>
                  <a:pt x="494312" y="646348"/>
                  <a:pt x="499402" y="642952"/>
                  <a:pt x="512956" y="597773"/>
                </a:cubicBezTo>
                <a:cubicBezTo>
                  <a:pt x="515892" y="587987"/>
                  <a:pt x="517912" y="577948"/>
                  <a:pt x="520390" y="568036"/>
                </a:cubicBezTo>
                <a:cubicBezTo>
                  <a:pt x="509256" y="690515"/>
                  <a:pt x="519595" y="623256"/>
                  <a:pt x="483219" y="768758"/>
                </a:cubicBezTo>
                <a:cubicBezTo>
                  <a:pt x="480741" y="778670"/>
                  <a:pt x="470118" y="806996"/>
                  <a:pt x="475785" y="798495"/>
                </a:cubicBezTo>
                <a:cubicBezTo>
                  <a:pt x="496800" y="766971"/>
                  <a:pt x="486657" y="784183"/>
                  <a:pt x="505522" y="746456"/>
                </a:cubicBezTo>
                <a:cubicBezTo>
                  <a:pt x="508000" y="736544"/>
                  <a:pt x="510149" y="726543"/>
                  <a:pt x="512956" y="716719"/>
                </a:cubicBezTo>
                <a:cubicBezTo>
                  <a:pt x="515109" y="709184"/>
                  <a:pt x="518489" y="702019"/>
                  <a:pt x="520390" y="694417"/>
                </a:cubicBezTo>
                <a:lnTo>
                  <a:pt x="535258" y="634943"/>
                </a:lnTo>
                <a:cubicBezTo>
                  <a:pt x="537736" y="667158"/>
                  <a:pt x="540543" y="699349"/>
                  <a:pt x="542692" y="731587"/>
                </a:cubicBezTo>
                <a:cubicBezTo>
                  <a:pt x="545499" y="773693"/>
                  <a:pt x="539892" y="817028"/>
                  <a:pt x="550127" y="857968"/>
                </a:cubicBezTo>
                <a:cubicBezTo>
                  <a:pt x="553364" y="870914"/>
                  <a:pt x="560775" y="833457"/>
                  <a:pt x="564995" y="820797"/>
                </a:cubicBezTo>
                <a:cubicBezTo>
                  <a:pt x="583776" y="764453"/>
                  <a:pt x="588441" y="741880"/>
                  <a:pt x="602166" y="686982"/>
                </a:cubicBezTo>
                <a:cubicBezTo>
                  <a:pt x="607122" y="696894"/>
                  <a:pt x="615894" y="705696"/>
                  <a:pt x="617034" y="716719"/>
                </a:cubicBezTo>
                <a:cubicBezTo>
                  <a:pt x="635837" y="898487"/>
                  <a:pt x="579375" y="947669"/>
                  <a:pt x="639336" y="887704"/>
                </a:cubicBezTo>
                <a:cubicBezTo>
                  <a:pt x="643999" y="855065"/>
                  <a:pt x="652485" y="788788"/>
                  <a:pt x="661639" y="761324"/>
                </a:cubicBezTo>
                <a:lnTo>
                  <a:pt x="676507" y="716719"/>
                </a:lnTo>
                <a:cubicBezTo>
                  <a:pt x="678127" y="787988"/>
                  <a:pt x="650340" y="979371"/>
                  <a:pt x="698809" y="1088426"/>
                </a:cubicBezTo>
                <a:cubicBezTo>
                  <a:pt x="702438" y="1096591"/>
                  <a:pt x="708722" y="1103295"/>
                  <a:pt x="713678" y="1110729"/>
                </a:cubicBezTo>
                <a:cubicBezTo>
                  <a:pt x="721112" y="1100817"/>
                  <a:pt x="729963" y="1091823"/>
                  <a:pt x="735980" y="1080992"/>
                </a:cubicBezTo>
                <a:cubicBezTo>
                  <a:pt x="750675" y="1054540"/>
                  <a:pt x="759497" y="1011300"/>
                  <a:pt x="765717" y="984348"/>
                </a:cubicBezTo>
                <a:cubicBezTo>
                  <a:pt x="768558" y="972036"/>
                  <a:pt x="769826" y="959368"/>
                  <a:pt x="773151" y="947178"/>
                </a:cubicBezTo>
                <a:cubicBezTo>
                  <a:pt x="777275" y="932058"/>
                  <a:pt x="783895" y="917693"/>
                  <a:pt x="788019" y="902573"/>
                </a:cubicBezTo>
                <a:cubicBezTo>
                  <a:pt x="791344" y="890383"/>
                  <a:pt x="792712" y="877737"/>
                  <a:pt x="795453" y="865402"/>
                </a:cubicBezTo>
                <a:cubicBezTo>
                  <a:pt x="797669" y="855428"/>
                  <a:pt x="800409" y="845577"/>
                  <a:pt x="802887" y="835665"/>
                </a:cubicBezTo>
                <a:cubicBezTo>
                  <a:pt x="805365" y="865402"/>
                  <a:pt x="810322" y="895035"/>
                  <a:pt x="810322" y="924875"/>
                </a:cubicBezTo>
                <a:cubicBezTo>
                  <a:pt x="810322" y="1016254"/>
                  <a:pt x="778860" y="1038112"/>
                  <a:pt x="825190" y="991782"/>
                </a:cubicBezTo>
                <a:cubicBezTo>
                  <a:pt x="830146" y="976914"/>
                  <a:pt x="836534" y="962449"/>
                  <a:pt x="840058" y="947178"/>
                </a:cubicBezTo>
                <a:cubicBezTo>
                  <a:pt x="859261" y="863964"/>
                  <a:pt x="837222" y="924418"/>
                  <a:pt x="854927" y="865402"/>
                </a:cubicBezTo>
                <a:cubicBezTo>
                  <a:pt x="859431" y="850390"/>
                  <a:pt x="869795" y="820797"/>
                  <a:pt x="869795" y="820797"/>
                </a:cubicBezTo>
                <a:cubicBezTo>
                  <a:pt x="886937" y="923653"/>
                  <a:pt x="869795" y="800111"/>
                  <a:pt x="869795" y="984348"/>
                </a:cubicBezTo>
                <a:cubicBezTo>
                  <a:pt x="869795" y="1046349"/>
                  <a:pt x="874751" y="1108251"/>
                  <a:pt x="877229" y="1170202"/>
                </a:cubicBezTo>
                <a:cubicBezTo>
                  <a:pt x="884663" y="1157812"/>
                  <a:pt x="892612" y="1145716"/>
                  <a:pt x="899531" y="1133031"/>
                </a:cubicBezTo>
                <a:cubicBezTo>
                  <a:pt x="917583" y="1099935"/>
                  <a:pt x="933471" y="1065213"/>
                  <a:pt x="944136" y="1028953"/>
                </a:cubicBezTo>
                <a:cubicBezTo>
                  <a:pt x="983610" y="894742"/>
                  <a:pt x="937839" y="1014962"/>
                  <a:pt x="973873" y="924875"/>
                </a:cubicBezTo>
                <a:cubicBezTo>
                  <a:pt x="976351" y="910007"/>
                  <a:pt x="977651" y="894893"/>
                  <a:pt x="981307" y="880270"/>
                </a:cubicBezTo>
                <a:cubicBezTo>
                  <a:pt x="985108" y="865065"/>
                  <a:pt x="996175" y="835665"/>
                  <a:pt x="996175" y="835665"/>
                </a:cubicBezTo>
                <a:cubicBezTo>
                  <a:pt x="1013164" y="1005560"/>
                  <a:pt x="996175" y="800827"/>
                  <a:pt x="996175" y="1095861"/>
                </a:cubicBezTo>
                <a:cubicBezTo>
                  <a:pt x="996175" y="1133114"/>
                  <a:pt x="1001131" y="1170202"/>
                  <a:pt x="1003609" y="1207373"/>
                </a:cubicBezTo>
                <a:cubicBezTo>
                  <a:pt x="1020955" y="1157812"/>
                  <a:pt x="1042912" y="1109631"/>
                  <a:pt x="1055648" y="1058690"/>
                </a:cubicBezTo>
                <a:cubicBezTo>
                  <a:pt x="1064984" y="1021351"/>
                  <a:pt x="1059852" y="1038646"/>
                  <a:pt x="1070517" y="1006651"/>
                </a:cubicBezTo>
                <a:cubicBezTo>
                  <a:pt x="1068039" y="1043822"/>
                  <a:pt x="1068352" y="1081284"/>
                  <a:pt x="1063083" y="1118163"/>
                </a:cubicBezTo>
                <a:cubicBezTo>
                  <a:pt x="1060866" y="1133678"/>
                  <a:pt x="1051738" y="1147497"/>
                  <a:pt x="1048214" y="1162768"/>
                </a:cubicBezTo>
                <a:cubicBezTo>
                  <a:pt x="1044274" y="1179842"/>
                  <a:pt x="1043661" y="1197523"/>
                  <a:pt x="1040780" y="1214807"/>
                </a:cubicBezTo>
                <a:cubicBezTo>
                  <a:pt x="1038703" y="1227271"/>
                  <a:pt x="1027695" y="1240676"/>
                  <a:pt x="1033346" y="1251978"/>
                </a:cubicBezTo>
                <a:cubicBezTo>
                  <a:pt x="1037342" y="1259970"/>
                  <a:pt x="1043258" y="1237109"/>
                  <a:pt x="1048214" y="1229675"/>
                </a:cubicBezTo>
                <a:cubicBezTo>
                  <a:pt x="1055648" y="1199938"/>
                  <a:pt x="1063496" y="1170302"/>
                  <a:pt x="1070517" y="1140465"/>
                </a:cubicBezTo>
                <a:cubicBezTo>
                  <a:pt x="1073411" y="1128166"/>
                  <a:pt x="1074887" y="1115553"/>
                  <a:pt x="1077951" y="1103295"/>
                </a:cubicBezTo>
                <a:cubicBezTo>
                  <a:pt x="1096251" y="1030094"/>
                  <a:pt x="1072364" y="1159119"/>
                  <a:pt x="1092819" y="1036387"/>
                </a:cubicBezTo>
                <a:cubicBezTo>
                  <a:pt x="1095297" y="1140465"/>
                  <a:pt x="1091839" y="1244854"/>
                  <a:pt x="1100253" y="1348621"/>
                </a:cubicBezTo>
                <a:cubicBezTo>
                  <a:pt x="1100766" y="1354946"/>
                  <a:pt x="1121042" y="1294296"/>
                  <a:pt x="1122556" y="1289148"/>
                </a:cubicBezTo>
                <a:cubicBezTo>
                  <a:pt x="1132737" y="1254533"/>
                  <a:pt x="1142380" y="1219763"/>
                  <a:pt x="1152292" y="1185070"/>
                </a:cubicBezTo>
                <a:cubicBezTo>
                  <a:pt x="1157248" y="1167724"/>
                  <a:pt x="1161456" y="1150146"/>
                  <a:pt x="1167161" y="1133031"/>
                </a:cubicBezTo>
                <a:cubicBezTo>
                  <a:pt x="1169639" y="1125597"/>
                  <a:pt x="1172694" y="1118331"/>
                  <a:pt x="1174595" y="1110729"/>
                </a:cubicBezTo>
                <a:cubicBezTo>
                  <a:pt x="1177660" y="1098471"/>
                  <a:pt x="1179551" y="1085948"/>
                  <a:pt x="1182029" y="1073558"/>
                </a:cubicBezTo>
                <a:cubicBezTo>
                  <a:pt x="1184507" y="1177636"/>
                  <a:pt x="1175521" y="1282622"/>
                  <a:pt x="1189463" y="1385792"/>
                </a:cubicBezTo>
                <a:cubicBezTo>
                  <a:pt x="1191588" y="1401516"/>
                  <a:pt x="1210790" y="1362076"/>
                  <a:pt x="1219200" y="1348621"/>
                </a:cubicBezTo>
                <a:cubicBezTo>
                  <a:pt x="1223353" y="1341976"/>
                  <a:pt x="1223883" y="1333656"/>
                  <a:pt x="1226634" y="1326319"/>
                </a:cubicBezTo>
                <a:cubicBezTo>
                  <a:pt x="1231320" y="1313824"/>
                  <a:pt x="1237667" y="1301930"/>
                  <a:pt x="1241502" y="1289148"/>
                </a:cubicBezTo>
                <a:cubicBezTo>
                  <a:pt x="1259039" y="1230691"/>
                  <a:pt x="1236022" y="1271349"/>
                  <a:pt x="1263805" y="1229675"/>
                </a:cubicBezTo>
                <a:cubicBezTo>
                  <a:pt x="1289353" y="1127482"/>
                  <a:pt x="1266139" y="1208719"/>
                  <a:pt x="1278673" y="1415529"/>
                </a:cubicBezTo>
                <a:cubicBezTo>
                  <a:pt x="1279291" y="1425727"/>
                  <a:pt x="1283629" y="1435353"/>
                  <a:pt x="1286107" y="1445265"/>
                </a:cubicBezTo>
                <a:cubicBezTo>
                  <a:pt x="1291063" y="1425441"/>
                  <a:pt x="1291836" y="1404069"/>
                  <a:pt x="1300975" y="1385792"/>
                </a:cubicBezTo>
                <a:cubicBezTo>
                  <a:pt x="1313931" y="1359881"/>
                  <a:pt x="1321218" y="1347366"/>
                  <a:pt x="1330712" y="1318885"/>
                </a:cubicBezTo>
                <a:cubicBezTo>
                  <a:pt x="1340144" y="1290589"/>
                  <a:pt x="1334840" y="1291906"/>
                  <a:pt x="1345580" y="1266846"/>
                </a:cubicBezTo>
                <a:cubicBezTo>
                  <a:pt x="1349945" y="1256660"/>
                  <a:pt x="1355492" y="1247021"/>
                  <a:pt x="1360448" y="1237109"/>
                </a:cubicBezTo>
                <a:cubicBezTo>
                  <a:pt x="1362926" y="1247021"/>
                  <a:pt x="1366998" y="1256667"/>
                  <a:pt x="1367883" y="1266846"/>
                </a:cubicBezTo>
                <a:cubicBezTo>
                  <a:pt x="1380702" y="1414262"/>
                  <a:pt x="1329762" y="1423280"/>
                  <a:pt x="1397619" y="1400661"/>
                </a:cubicBezTo>
                <a:cubicBezTo>
                  <a:pt x="1432104" y="1331689"/>
                  <a:pt x="1393976" y="1415235"/>
                  <a:pt x="1427356" y="1281714"/>
                </a:cubicBezTo>
                <a:cubicBezTo>
                  <a:pt x="1429834" y="1271802"/>
                  <a:pt x="1431854" y="1261764"/>
                  <a:pt x="1434790" y="1251978"/>
                </a:cubicBezTo>
                <a:cubicBezTo>
                  <a:pt x="1439293" y="1236966"/>
                  <a:pt x="1449658" y="1207373"/>
                  <a:pt x="1449658" y="1207373"/>
                </a:cubicBezTo>
                <a:cubicBezTo>
                  <a:pt x="1452136" y="1224719"/>
                  <a:pt x="1456146" y="1241915"/>
                  <a:pt x="1457092" y="1259412"/>
                </a:cubicBezTo>
                <a:cubicBezTo>
                  <a:pt x="1470497" y="1507396"/>
                  <a:pt x="1440405" y="1410066"/>
                  <a:pt x="1471961" y="1504739"/>
                </a:cubicBezTo>
                <a:cubicBezTo>
                  <a:pt x="1509946" y="1466751"/>
                  <a:pt x="1468060" y="1512545"/>
                  <a:pt x="1516566" y="1415529"/>
                </a:cubicBezTo>
                <a:cubicBezTo>
                  <a:pt x="1561497" y="1325665"/>
                  <a:pt x="1504271" y="1437045"/>
                  <a:pt x="1546302" y="1363490"/>
                </a:cubicBezTo>
                <a:cubicBezTo>
                  <a:pt x="1551800" y="1353868"/>
                  <a:pt x="1556214" y="1343665"/>
                  <a:pt x="1561170" y="1333753"/>
                </a:cubicBezTo>
                <a:cubicBezTo>
                  <a:pt x="1568604" y="1346143"/>
                  <a:pt x="1580496" y="1356784"/>
                  <a:pt x="1583473" y="1370924"/>
                </a:cubicBezTo>
                <a:cubicBezTo>
                  <a:pt x="1590638" y="1404959"/>
                  <a:pt x="1587066" y="1440434"/>
                  <a:pt x="1590907" y="1475002"/>
                </a:cubicBezTo>
                <a:cubicBezTo>
                  <a:pt x="1592035" y="1485157"/>
                  <a:pt x="1595863" y="1494827"/>
                  <a:pt x="1598341" y="1504739"/>
                </a:cubicBezTo>
                <a:cubicBezTo>
                  <a:pt x="1608253" y="1502261"/>
                  <a:pt x="1620100" y="1503687"/>
                  <a:pt x="1628078" y="1497304"/>
                </a:cubicBezTo>
                <a:cubicBezTo>
                  <a:pt x="1634197" y="1492409"/>
                  <a:pt x="1631624" y="1481806"/>
                  <a:pt x="1635512" y="1475002"/>
                </a:cubicBezTo>
                <a:cubicBezTo>
                  <a:pt x="1641659" y="1464244"/>
                  <a:pt x="1651247" y="1455772"/>
                  <a:pt x="1657814" y="1445265"/>
                </a:cubicBezTo>
                <a:cubicBezTo>
                  <a:pt x="1663688" y="1435867"/>
                  <a:pt x="1667185" y="1425151"/>
                  <a:pt x="1672683" y="1415529"/>
                </a:cubicBezTo>
                <a:cubicBezTo>
                  <a:pt x="1677116" y="1407771"/>
                  <a:pt x="1683118" y="1400984"/>
                  <a:pt x="1687551" y="1393226"/>
                </a:cubicBezTo>
                <a:cubicBezTo>
                  <a:pt x="1693049" y="1383604"/>
                  <a:pt x="1696272" y="1372711"/>
                  <a:pt x="1702419" y="1363490"/>
                </a:cubicBezTo>
                <a:cubicBezTo>
                  <a:pt x="1706307" y="1357658"/>
                  <a:pt x="1712331" y="1353577"/>
                  <a:pt x="1717287" y="1348621"/>
                </a:cubicBezTo>
                <a:cubicBezTo>
                  <a:pt x="1722243" y="1353577"/>
                  <a:pt x="1730142" y="1356776"/>
                  <a:pt x="1732156" y="1363490"/>
                </a:cubicBezTo>
                <a:cubicBezTo>
                  <a:pt x="1737897" y="1382626"/>
                  <a:pt x="1736016" y="1403307"/>
                  <a:pt x="1739590" y="1422963"/>
                </a:cubicBezTo>
                <a:cubicBezTo>
                  <a:pt x="1740992" y="1430673"/>
                  <a:pt x="1744546" y="1437831"/>
                  <a:pt x="1747024" y="1445265"/>
                </a:cubicBezTo>
                <a:cubicBezTo>
                  <a:pt x="1797947" y="1394343"/>
                  <a:pt x="1779966" y="1418157"/>
                  <a:pt x="1806497" y="1378358"/>
                </a:cubicBezTo>
                <a:cubicBezTo>
                  <a:pt x="1850802" y="1393126"/>
                  <a:pt x="1811116" y="1372725"/>
                  <a:pt x="1836234" y="1422963"/>
                </a:cubicBezTo>
                <a:cubicBezTo>
                  <a:pt x="1840936" y="1432366"/>
                  <a:pt x="1851102" y="1437831"/>
                  <a:pt x="1858536" y="1445265"/>
                </a:cubicBezTo>
                <a:cubicBezTo>
                  <a:pt x="1868448" y="1442787"/>
                  <a:pt x="1881048" y="1445056"/>
                  <a:pt x="1888273" y="1437831"/>
                </a:cubicBezTo>
                <a:cubicBezTo>
                  <a:pt x="1897709" y="1428395"/>
                  <a:pt x="1897173" y="1412597"/>
                  <a:pt x="1903141" y="1400661"/>
                </a:cubicBezTo>
                <a:cubicBezTo>
                  <a:pt x="1907137" y="1392669"/>
                  <a:pt x="1914013" y="1386350"/>
                  <a:pt x="1918009" y="1378358"/>
                </a:cubicBezTo>
                <a:cubicBezTo>
                  <a:pt x="1937310" y="1339757"/>
                  <a:pt x="1911272" y="1370229"/>
                  <a:pt x="1940312" y="1341187"/>
                </a:cubicBezTo>
                <a:cubicBezTo>
                  <a:pt x="1942790" y="1361012"/>
                  <a:pt x="1944921" y="1380883"/>
                  <a:pt x="1947746" y="1400661"/>
                </a:cubicBezTo>
                <a:cubicBezTo>
                  <a:pt x="1949878" y="1415583"/>
                  <a:pt x="1946819" y="1432723"/>
                  <a:pt x="1955180" y="1445265"/>
                </a:cubicBezTo>
                <a:cubicBezTo>
                  <a:pt x="1959527" y="1451785"/>
                  <a:pt x="1959704" y="1430239"/>
                  <a:pt x="1962614" y="1422963"/>
                </a:cubicBezTo>
                <a:cubicBezTo>
                  <a:pt x="1974578" y="1393052"/>
                  <a:pt x="1988109" y="1363777"/>
                  <a:pt x="1999785" y="1333753"/>
                </a:cubicBezTo>
                <a:cubicBezTo>
                  <a:pt x="2005465" y="1319146"/>
                  <a:pt x="2014653" y="1289148"/>
                  <a:pt x="2014653" y="1289148"/>
                </a:cubicBezTo>
                <a:cubicBezTo>
                  <a:pt x="2022293" y="1419028"/>
                  <a:pt x="1992245" y="1445367"/>
                  <a:pt x="2029522" y="1408095"/>
                </a:cubicBez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7A86EB-5BF2-7141-A325-242E4A0A89E6}"/>
              </a:ext>
            </a:extLst>
          </p:cNvPr>
          <p:cNvSpPr/>
          <p:nvPr/>
        </p:nvSpPr>
        <p:spPr>
          <a:xfrm>
            <a:off x="1511520" y="1473149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Batch GD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798DDF-AAA9-264E-BE6D-D0704100E90A}"/>
              </a:ext>
            </a:extLst>
          </p:cNvPr>
          <p:cNvSpPr/>
          <p:nvPr/>
        </p:nvSpPr>
        <p:spPr>
          <a:xfrm>
            <a:off x="5311265" y="1473149"/>
            <a:ext cx="1301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Mini-batch GD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4BDCBF0-911F-BD4D-BC63-11D5E4196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9750" y="1382289"/>
            <a:ext cx="4592006" cy="227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33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 animBg="1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E15AA-0C6D-DF42-992F-CE830BDE6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302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Choosing mini-batch size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9006B9-2760-404A-9206-A84D5B74F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14C48-B1E5-E046-AF2A-05A28085A5F8}" type="datetime1">
              <a:rPr lang="en-US" smtClean="0"/>
              <a:t>9/30/18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59365-5B79-744E-A0C2-7B7B16599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1FC62-2EE8-F544-9B5E-BDED15F1B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D2FC-DF1D-2646-9066-A17D6AB8FD73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5372B0-1C44-894A-A8AA-A15BE3A13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1F1DBB-677F-E34C-A8B1-DBDB822B5A07}"/>
              </a:ext>
            </a:extLst>
          </p:cNvPr>
          <p:cNvSpPr txBox="1"/>
          <p:nvPr/>
        </p:nvSpPr>
        <p:spPr>
          <a:xfrm>
            <a:off x="1226634" y="1338146"/>
            <a:ext cx="443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Between 1 and </a:t>
            </a:r>
            <a:r>
              <a:rPr lang="en-US" i="1" dirty="0"/>
              <a:t>m</a:t>
            </a:r>
            <a:r>
              <a:rPr lang="en-US" dirty="0"/>
              <a:t> (total number of examples)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ACF30F-D4C4-7B48-8485-5132B68092F7}"/>
              </a:ext>
            </a:extLst>
          </p:cNvPr>
          <p:cNvSpPr txBox="1"/>
          <p:nvPr/>
        </p:nvSpPr>
        <p:spPr>
          <a:xfrm>
            <a:off x="1226634" y="2074127"/>
            <a:ext cx="401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Typical mini-batch size: 64, 128, 256, 512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D7EF03-892D-5742-B43B-427075E24BEE}"/>
              </a:ext>
            </a:extLst>
          </p:cNvPr>
          <p:cNvCxnSpPr/>
          <p:nvPr/>
        </p:nvCxnSpPr>
        <p:spPr>
          <a:xfrm>
            <a:off x="5356284" y="2250171"/>
            <a:ext cx="61569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FC82AD-D84F-4445-9371-5BA1103C9B47}"/>
              </a:ext>
            </a:extLst>
          </p:cNvPr>
          <p:cNvSpPr txBox="1"/>
          <p:nvPr/>
        </p:nvSpPr>
        <p:spPr>
          <a:xfrm>
            <a:off x="6207512" y="2065505"/>
            <a:ext cx="338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Faster to access data for CPU/GPU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162530-FE37-9944-B1C8-98E5151272E6}"/>
                  </a:ext>
                </a:extLst>
              </p:cNvPr>
              <p:cNvSpPr txBox="1"/>
              <p:nvPr/>
            </p:nvSpPr>
            <p:spPr>
              <a:xfrm>
                <a:off x="1226634" y="2795587"/>
                <a:ext cx="6405856" cy="38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Make sure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sup>
                    </m:sSup>
                  </m:oMath>
                </a14:m>
                <a:r>
                  <a:rPr lang="en-US" dirty="0"/>
                  <a:t> are not too big for CPU/GPU memory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162530-FE37-9944-B1C8-98E515127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634" y="2795587"/>
                <a:ext cx="6405856" cy="381130"/>
              </a:xfrm>
              <a:prstGeom prst="rect">
                <a:avLst/>
              </a:prstGeom>
              <a:blipFill>
                <a:blip r:embed="rId3"/>
                <a:stretch>
                  <a:fillRect l="-792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641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3E86-EF2A-504F-8C48-047FE6CDE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098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Optimization algorithms faster than gradient descent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1A563-F849-5D4D-B04E-2640227C0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14C48-B1E5-E046-AF2A-05A28085A5F8}" type="datetime1">
              <a:rPr lang="en-US" smtClean="0"/>
              <a:t>9/30/18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7810-8C64-E248-8142-FD150ADF8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D06C7-1966-3848-91F7-AA575D681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D2FC-DF1D-2646-9066-A17D6AB8FD73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A94E1F-B3DE-7347-B00D-EA3114EAA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B89E2A-324D-A14B-9EFD-76181A189A9F}"/>
              </a:ext>
            </a:extLst>
          </p:cNvPr>
          <p:cNvSpPr txBox="1"/>
          <p:nvPr/>
        </p:nvSpPr>
        <p:spPr>
          <a:xfrm>
            <a:off x="838200" y="1328298"/>
            <a:ext cx="2268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Momentum</a:t>
            </a:r>
            <a:r>
              <a:rPr lang="en-US" dirty="0"/>
              <a:t> algorithm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F1F45C-3556-424E-BA3E-67FB94AD07C1}"/>
              </a:ext>
            </a:extLst>
          </p:cNvPr>
          <p:cNvSpPr txBox="1"/>
          <p:nvPr/>
        </p:nvSpPr>
        <p:spPr>
          <a:xfrm>
            <a:off x="1172304" y="1730010"/>
            <a:ext cx="8043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Basic idea: compute the </a:t>
            </a:r>
            <a:r>
              <a:rPr lang="en-US" i="1" dirty="0">
                <a:solidFill>
                  <a:srgbClr val="0070C0"/>
                </a:solidFill>
              </a:rPr>
              <a:t>exponentially weighted average </a:t>
            </a:r>
            <a:r>
              <a:rPr lang="en-US" dirty="0"/>
              <a:t>of gradients, and use this average gradients to update parameters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5B86D94-46E3-3942-93D2-1146D93DA864}"/>
              </a:ext>
            </a:extLst>
          </p:cNvPr>
          <p:cNvGrpSpPr/>
          <p:nvPr/>
        </p:nvGrpSpPr>
        <p:grpSpPr>
          <a:xfrm>
            <a:off x="1813932" y="4491393"/>
            <a:ext cx="9173736" cy="1538869"/>
            <a:chOff x="1813932" y="4491393"/>
            <a:chExt cx="9173736" cy="1538869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FD27E0B-1BCA-DC4C-A07E-A9DC3DC1216B}"/>
                </a:ext>
              </a:extLst>
            </p:cNvPr>
            <p:cNvSpPr/>
            <p:nvPr/>
          </p:nvSpPr>
          <p:spPr>
            <a:xfrm>
              <a:off x="1813932" y="4491393"/>
              <a:ext cx="9173736" cy="15388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4BCD23-30FD-114A-8DD0-0ED225F82FB4}"/>
                </a:ext>
              </a:extLst>
            </p:cNvPr>
            <p:cNvSpPr/>
            <p:nvPr/>
          </p:nvSpPr>
          <p:spPr>
            <a:xfrm>
              <a:off x="2797098" y="4798742"/>
              <a:ext cx="7207404" cy="88094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CBAF523-11BD-D94A-ABA6-B8785727E8A1}"/>
                </a:ext>
              </a:extLst>
            </p:cNvPr>
            <p:cNvSpPr/>
            <p:nvPr/>
          </p:nvSpPr>
          <p:spPr>
            <a:xfrm>
              <a:off x="3789557" y="5057078"/>
              <a:ext cx="4958575" cy="3642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35138DC-36C8-DC4E-9641-09546CD71B1C}"/>
                </a:ext>
              </a:extLst>
            </p:cNvPr>
            <p:cNvSpPr/>
            <p:nvPr/>
          </p:nvSpPr>
          <p:spPr>
            <a:xfrm>
              <a:off x="6209371" y="5174644"/>
              <a:ext cx="118946" cy="11894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F71A6B3D-DE1E-714A-863E-ACCE5C5038E2}"/>
              </a:ext>
            </a:extLst>
          </p:cNvPr>
          <p:cNvSpPr/>
          <p:nvPr/>
        </p:nvSpPr>
        <p:spPr>
          <a:xfrm>
            <a:off x="2246042" y="5452946"/>
            <a:ext cx="70625" cy="70625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46F9CE-1522-3645-A19C-8ECF6FA64EAF}"/>
              </a:ext>
            </a:extLst>
          </p:cNvPr>
          <p:cNvCxnSpPr>
            <a:stCxn id="14" idx="7"/>
          </p:cNvCxnSpPr>
          <p:nvPr/>
        </p:nvCxnSpPr>
        <p:spPr>
          <a:xfrm flipV="1">
            <a:off x="2306324" y="4913971"/>
            <a:ext cx="145086" cy="549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B7D84B-816D-A243-A4DD-4A1AC75F3A03}"/>
              </a:ext>
            </a:extLst>
          </p:cNvPr>
          <p:cNvCxnSpPr>
            <a:cxnSpLocks/>
          </p:cNvCxnSpPr>
          <p:nvPr/>
        </p:nvCxnSpPr>
        <p:spPr>
          <a:xfrm>
            <a:off x="2451410" y="4913971"/>
            <a:ext cx="163551" cy="698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8F51662-7064-254F-92C6-4D8080123430}"/>
              </a:ext>
            </a:extLst>
          </p:cNvPr>
          <p:cNvCxnSpPr>
            <a:cxnSpLocks/>
          </p:cNvCxnSpPr>
          <p:nvPr/>
        </p:nvCxnSpPr>
        <p:spPr>
          <a:xfrm flipV="1">
            <a:off x="2614961" y="4988313"/>
            <a:ext cx="145086" cy="624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7FFDCD0-1BB4-F54B-8F2D-0CF108DE4FF0}"/>
              </a:ext>
            </a:extLst>
          </p:cNvPr>
          <p:cNvCxnSpPr>
            <a:cxnSpLocks/>
          </p:cNvCxnSpPr>
          <p:nvPr/>
        </p:nvCxnSpPr>
        <p:spPr>
          <a:xfrm>
            <a:off x="2778512" y="5057078"/>
            <a:ext cx="145086" cy="555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A1D330-25AF-244D-A570-80451472F92A}"/>
              </a:ext>
            </a:extLst>
          </p:cNvPr>
          <p:cNvCxnSpPr>
            <a:cxnSpLocks/>
          </p:cNvCxnSpPr>
          <p:nvPr/>
        </p:nvCxnSpPr>
        <p:spPr>
          <a:xfrm flipV="1">
            <a:off x="2923598" y="5075357"/>
            <a:ext cx="122544" cy="537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3F22BA1-656C-EC44-B00B-8ED06ED859D0}"/>
              </a:ext>
            </a:extLst>
          </p:cNvPr>
          <p:cNvCxnSpPr>
            <a:cxnSpLocks/>
          </p:cNvCxnSpPr>
          <p:nvPr/>
        </p:nvCxnSpPr>
        <p:spPr>
          <a:xfrm>
            <a:off x="3061010" y="5142264"/>
            <a:ext cx="76200" cy="381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C9A55C-E26E-8544-9C13-7F46FC82F302}"/>
              </a:ext>
            </a:extLst>
          </p:cNvPr>
          <p:cNvCxnSpPr>
            <a:cxnSpLocks/>
          </p:cNvCxnSpPr>
          <p:nvPr/>
        </p:nvCxnSpPr>
        <p:spPr>
          <a:xfrm flipV="1">
            <a:off x="3137210" y="5142264"/>
            <a:ext cx="115229" cy="345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815FC01-AE09-B14B-B73C-82D7426362CB}"/>
              </a:ext>
            </a:extLst>
          </p:cNvPr>
          <p:cNvCxnSpPr>
            <a:cxnSpLocks/>
          </p:cNvCxnSpPr>
          <p:nvPr/>
        </p:nvCxnSpPr>
        <p:spPr>
          <a:xfrm>
            <a:off x="3252439" y="5174644"/>
            <a:ext cx="105937" cy="348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2D12B6C-9BBC-7549-AB87-4FA01740B154}"/>
              </a:ext>
            </a:extLst>
          </p:cNvPr>
          <p:cNvSpPr txBox="1"/>
          <p:nvPr/>
        </p:nvSpPr>
        <p:spPr>
          <a:xfrm>
            <a:off x="595937" y="3808227"/>
            <a:ext cx="4183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GD: approaching minimum with oscillation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AC3DE78-7D8F-DA42-9F42-34864DFE7F14}"/>
              </a:ext>
            </a:extLst>
          </p:cNvPr>
          <p:cNvSpPr txBox="1"/>
          <p:nvPr/>
        </p:nvSpPr>
        <p:spPr>
          <a:xfrm>
            <a:off x="6008200" y="2450911"/>
            <a:ext cx="1421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Momentum: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4C60E08-2222-0241-8FB1-62F1A86318B5}"/>
                  </a:ext>
                </a:extLst>
              </p:cNvPr>
              <p:cNvSpPr txBox="1"/>
              <p:nvPr/>
            </p:nvSpPr>
            <p:spPr>
              <a:xfrm>
                <a:off x="7429871" y="2450911"/>
                <a:ext cx="38054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 each iteration,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𝑑𝑤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𝑑𝑏</m:t>
                    </m:r>
                  </m:oMath>
                </a14:m>
                <a:r>
                  <a:rPr lang="en-US" dirty="0"/>
                  <a:t> and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4C60E08-2222-0241-8FB1-62F1A8631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871" y="2450911"/>
                <a:ext cx="3805465" cy="369332"/>
              </a:xfrm>
              <a:prstGeom prst="rect">
                <a:avLst/>
              </a:prstGeom>
              <a:blipFill>
                <a:blip r:embed="rId3"/>
                <a:stretch>
                  <a:fillRect l="-1329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ADF9CF0-431D-1747-B503-6B6828117F51}"/>
                  </a:ext>
                </a:extLst>
              </p:cNvPr>
              <p:cNvSpPr txBox="1"/>
              <p:nvPr/>
            </p:nvSpPr>
            <p:spPr>
              <a:xfrm>
                <a:off x="7875024" y="2847991"/>
                <a:ext cx="25919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ADF9CF0-431D-1747-B503-6B6828117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5024" y="2847991"/>
                <a:ext cx="2591928" cy="276999"/>
              </a:xfrm>
              <a:prstGeom prst="rect">
                <a:avLst/>
              </a:prstGeom>
              <a:blipFill>
                <a:blip r:embed="rId4"/>
                <a:stretch>
                  <a:fillRect l="-488" r="-1463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3DF9AF8-2596-624F-A70D-45372918B3CF}"/>
                  </a:ext>
                </a:extLst>
              </p:cNvPr>
              <p:cNvSpPr txBox="1"/>
              <p:nvPr/>
            </p:nvSpPr>
            <p:spPr>
              <a:xfrm>
                <a:off x="7875024" y="3213408"/>
                <a:ext cx="2472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3DF9AF8-2596-624F-A70D-45372918B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5024" y="3213408"/>
                <a:ext cx="2472023" cy="276999"/>
              </a:xfrm>
              <a:prstGeom prst="rect">
                <a:avLst/>
              </a:prstGeom>
              <a:blipFill>
                <a:blip r:embed="rId5"/>
                <a:stretch>
                  <a:fillRect l="-510" r="-1020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DC2BDA7-F658-2044-B8A6-F16CB8C1206E}"/>
                  </a:ext>
                </a:extLst>
              </p:cNvPr>
              <p:cNvSpPr txBox="1"/>
              <p:nvPr/>
            </p:nvSpPr>
            <p:spPr>
              <a:xfrm>
                <a:off x="7429871" y="3590396"/>
                <a:ext cx="3362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Then,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𝑑𝑤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𝑑𝑏</m:t>
                        </m:r>
                      </m:sub>
                    </m:sSub>
                  </m:oMath>
                </a14:m>
                <a:r>
                  <a:rPr lang="en-US" dirty="0"/>
                  <a:t> to update: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DC2BDA7-F658-2044-B8A6-F16CB8C12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871" y="3590396"/>
                <a:ext cx="3362331" cy="369332"/>
              </a:xfrm>
              <a:prstGeom prst="rect">
                <a:avLst/>
              </a:prstGeom>
              <a:blipFill>
                <a:blip r:embed="rId6"/>
                <a:stretch>
                  <a:fillRect l="-1504" t="-6667" r="-376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0530AF7-E2DF-B34C-8B92-634C730D440B}"/>
                  </a:ext>
                </a:extLst>
              </p:cNvPr>
              <p:cNvSpPr/>
              <p:nvPr/>
            </p:nvSpPr>
            <p:spPr>
              <a:xfrm>
                <a:off x="7875024" y="3980639"/>
                <a:ext cx="30797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𝑑𝑤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𝑑𝑏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0530AF7-E2DF-B34C-8B92-634C730D44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5024" y="3980639"/>
                <a:ext cx="3079754" cy="369332"/>
              </a:xfrm>
              <a:prstGeom prst="rect">
                <a:avLst/>
              </a:prstGeom>
              <a:blipFill>
                <a:blip r:embed="rId7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112763D-5ABB-D248-A6B2-ED744BA77CA8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9017620" y="4349971"/>
            <a:ext cx="397281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B239F61-A151-6948-A99F-2759976FA845}"/>
              </a:ext>
            </a:extLst>
          </p:cNvPr>
          <p:cNvCxnSpPr>
            <a:cxnSpLocks/>
          </p:cNvCxnSpPr>
          <p:nvPr/>
        </p:nvCxnSpPr>
        <p:spPr>
          <a:xfrm>
            <a:off x="10488336" y="4339815"/>
            <a:ext cx="38782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EF1E7A6-AA6F-4043-9AD4-EA8C48376A23}"/>
              </a:ext>
            </a:extLst>
          </p:cNvPr>
          <p:cNvCxnSpPr>
            <a:stCxn id="14" idx="7"/>
          </p:cNvCxnSpPr>
          <p:nvPr/>
        </p:nvCxnSpPr>
        <p:spPr>
          <a:xfrm flipV="1">
            <a:off x="2306324" y="5344069"/>
            <a:ext cx="308637" cy="11922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0ECB39E-A649-2F43-9F8F-86B9D1784C30}"/>
              </a:ext>
            </a:extLst>
          </p:cNvPr>
          <p:cNvCxnSpPr>
            <a:cxnSpLocks/>
          </p:cNvCxnSpPr>
          <p:nvPr/>
        </p:nvCxnSpPr>
        <p:spPr>
          <a:xfrm>
            <a:off x="2605668" y="5344069"/>
            <a:ext cx="290052" cy="11922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ECA0417-291E-2B4D-B318-945271B8E144}"/>
              </a:ext>
            </a:extLst>
          </p:cNvPr>
          <p:cNvCxnSpPr>
            <a:cxnSpLocks/>
          </p:cNvCxnSpPr>
          <p:nvPr/>
        </p:nvCxnSpPr>
        <p:spPr>
          <a:xfrm flipV="1">
            <a:off x="2889590" y="5375007"/>
            <a:ext cx="313103" cy="7793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8CA3040-5EDC-BD45-BF45-B5EC5860D874}"/>
              </a:ext>
            </a:extLst>
          </p:cNvPr>
          <p:cNvCxnSpPr>
            <a:cxnSpLocks/>
          </p:cNvCxnSpPr>
          <p:nvPr/>
        </p:nvCxnSpPr>
        <p:spPr>
          <a:xfrm>
            <a:off x="3152678" y="5381633"/>
            <a:ext cx="348446" cy="4578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E961BF23-3E6E-FD44-87B9-A66399F9C437}"/>
              </a:ext>
            </a:extLst>
          </p:cNvPr>
          <p:cNvSpPr txBox="1"/>
          <p:nvPr/>
        </p:nvSpPr>
        <p:spPr>
          <a:xfrm>
            <a:off x="897183" y="5953669"/>
            <a:ext cx="34355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Averaging out the horizontal oscillation</a:t>
            </a:r>
          </a:p>
        </p:txBody>
      </p:sp>
    </p:spTree>
    <p:extLst>
      <p:ext uri="{BB962C8B-B14F-4D97-AF65-F5344CB8AC3E}">
        <p14:creationId xmlns:p14="http://schemas.microsoft.com/office/powerpoint/2010/main" val="415832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2" grpId="0"/>
      <p:bldP spid="43" grpId="0"/>
      <p:bldP spid="44" grpId="0"/>
      <p:bldP spid="45" grpId="0"/>
      <p:bldP spid="46" grpId="0"/>
      <p:bldP spid="47" grpId="0"/>
      <p:bldP spid="48" grpId="0"/>
      <p:bldP spid="6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E4257-A53E-A641-B793-60F96D39A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381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Why is it called exponentially weighted average?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B0658-3AA1-7942-87F1-28982B755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14C48-B1E5-E046-AF2A-05A28085A5F8}" type="datetime1">
              <a:rPr lang="en-US" smtClean="0"/>
              <a:t>9/30/18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D6614-864D-0F4F-97F4-1CEDFB4A2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E7743-C6E1-204A-B6B0-F35856A57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D2FC-DF1D-2646-9066-A17D6AB8FD73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02DD51-9047-A140-97E7-ED11EAD83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081ECC-F1A5-2F40-AB6E-4270D092BB7F}"/>
                  </a:ext>
                </a:extLst>
              </p:cNvPr>
              <p:cNvSpPr txBox="1"/>
              <p:nvPr/>
            </p:nvSpPr>
            <p:spPr>
              <a:xfrm>
                <a:off x="1080215" y="1325070"/>
                <a:ext cx="2951770" cy="2896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𝑑𝑤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𝑑𝑤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99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081ECC-F1A5-2F40-AB6E-4270D092B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215" y="1325070"/>
                <a:ext cx="2951770" cy="289695"/>
              </a:xfrm>
              <a:prstGeom prst="rect">
                <a:avLst/>
              </a:prstGeom>
              <a:blipFill>
                <a:blip r:embed="rId3"/>
                <a:stretch>
                  <a:fillRect l="-429" r="-429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F69DF3-895F-4E45-8D29-FB3B5E93DEAB}"/>
                  </a:ext>
                </a:extLst>
              </p:cNvPr>
              <p:cNvSpPr txBox="1"/>
              <p:nvPr/>
            </p:nvSpPr>
            <p:spPr>
              <a:xfrm>
                <a:off x="1080215" y="1750370"/>
                <a:ext cx="2794739" cy="2898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𝑑𝑤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99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𝑑𝑤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98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99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F69DF3-895F-4E45-8D29-FB3B5E93D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215" y="1750370"/>
                <a:ext cx="2794739" cy="289823"/>
              </a:xfrm>
              <a:prstGeom prst="rect">
                <a:avLst/>
              </a:prstGeom>
              <a:blipFill>
                <a:blip r:embed="rId4"/>
                <a:stretch>
                  <a:fillRect l="-452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D650203-3F98-F64E-87EE-97815D9A00F2}"/>
                  </a:ext>
                </a:extLst>
              </p:cNvPr>
              <p:cNvSpPr txBox="1"/>
              <p:nvPr/>
            </p:nvSpPr>
            <p:spPr>
              <a:xfrm>
                <a:off x="1080215" y="2175798"/>
                <a:ext cx="2794739" cy="2898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𝑑𝑤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98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𝑑𝑤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97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98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D650203-3F98-F64E-87EE-97815D9A0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215" y="2175798"/>
                <a:ext cx="2794739" cy="289823"/>
              </a:xfrm>
              <a:prstGeom prst="rect">
                <a:avLst/>
              </a:prstGeom>
              <a:blipFill>
                <a:blip r:embed="rId5"/>
                <a:stretch>
                  <a:fillRect l="-452" r="-45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DE90FA5-0258-E442-B922-610C9DFC4CFE}"/>
              </a:ext>
            </a:extLst>
          </p:cNvPr>
          <p:cNvSpPr txBox="1"/>
          <p:nvPr/>
        </p:nvSpPr>
        <p:spPr>
          <a:xfrm>
            <a:off x="1494263" y="260122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F96086-9758-4F40-B210-0821166278EB}"/>
                  </a:ext>
                </a:extLst>
              </p:cNvPr>
              <p:cNvSpPr txBox="1"/>
              <p:nvPr/>
            </p:nvSpPr>
            <p:spPr>
              <a:xfrm>
                <a:off x="1080214" y="3102367"/>
                <a:ext cx="2701637" cy="2896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𝑑𝑤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𝑑𝑤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F96086-9758-4F40-B210-082116627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214" y="3102367"/>
                <a:ext cx="2701637" cy="289695"/>
              </a:xfrm>
              <a:prstGeom prst="rect">
                <a:avLst/>
              </a:prstGeom>
              <a:blipFill>
                <a:blip r:embed="rId6"/>
                <a:stretch>
                  <a:fillRect l="-46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Arrow 12">
            <a:extLst>
              <a:ext uri="{FF2B5EF4-FFF2-40B4-BE49-F238E27FC236}">
                <a16:creationId xmlns:a16="http://schemas.microsoft.com/office/drawing/2014/main" id="{7506F4C2-2329-214E-97F3-DE30EDC29BB3}"/>
              </a:ext>
            </a:extLst>
          </p:cNvPr>
          <p:cNvSpPr/>
          <p:nvPr/>
        </p:nvSpPr>
        <p:spPr>
          <a:xfrm>
            <a:off x="4304371" y="1469917"/>
            <a:ext cx="423746" cy="34401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C67890-81EE-B64D-95BB-E1B0B020C27A}"/>
                  </a:ext>
                </a:extLst>
              </p:cNvPr>
              <p:cNvSpPr txBox="1"/>
              <p:nvPr/>
            </p:nvSpPr>
            <p:spPr>
              <a:xfrm>
                <a:off x="5053766" y="1469917"/>
                <a:ext cx="4820807" cy="2898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𝑑𝑤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𝑑𝑤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98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99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C67890-81EE-B64D-95BB-E1B0B020C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766" y="1469917"/>
                <a:ext cx="4820807" cy="289823"/>
              </a:xfrm>
              <a:prstGeom prst="rect">
                <a:avLst/>
              </a:prstGeom>
              <a:blipFill>
                <a:blip r:embed="rId7"/>
                <a:stretch>
                  <a:fillRect l="-262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D1CF7E3-D8C8-4240-ADB0-ED92B8356CF1}"/>
                  </a:ext>
                </a:extLst>
              </p:cNvPr>
              <p:cNvSpPr/>
              <p:nvPr/>
            </p:nvSpPr>
            <p:spPr>
              <a:xfrm>
                <a:off x="5477312" y="1895281"/>
                <a:ext cx="6378734" cy="3817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𝑑𝑤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97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99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D1CF7E3-D8C8-4240-ADB0-ED92B8356C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312" y="1895281"/>
                <a:ext cx="6378734" cy="381771"/>
              </a:xfrm>
              <a:prstGeom prst="rect">
                <a:avLst/>
              </a:prstGeom>
              <a:blipFill>
                <a:blip r:embed="rId8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FAEA80D-4D1F-9A46-8EB2-B554082AC125}"/>
                  </a:ext>
                </a:extLst>
              </p:cNvPr>
              <p:cNvSpPr/>
              <p:nvPr/>
            </p:nvSpPr>
            <p:spPr>
              <a:xfrm>
                <a:off x="5477312" y="2412593"/>
                <a:ext cx="57701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99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FAEA80D-4D1F-9A46-8EB2-B554082AC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312" y="2412593"/>
                <a:ext cx="5770169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31DF4FB-FDB6-D743-B94A-B57F85EAA6A0}"/>
              </a:ext>
            </a:extLst>
          </p:cNvPr>
          <p:cNvCxnSpPr/>
          <p:nvPr/>
        </p:nvCxnSpPr>
        <p:spPr>
          <a:xfrm>
            <a:off x="5925015" y="2781925"/>
            <a:ext cx="69137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95DAFC-04D6-5F49-9B9B-F3808906F4EF}"/>
              </a:ext>
            </a:extLst>
          </p:cNvPr>
          <p:cNvCxnSpPr>
            <a:cxnSpLocks/>
          </p:cNvCxnSpPr>
          <p:nvPr/>
        </p:nvCxnSpPr>
        <p:spPr>
          <a:xfrm>
            <a:off x="7464169" y="2781925"/>
            <a:ext cx="89822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77DB615-8501-5A44-8A58-05BF15C71B0A}"/>
              </a:ext>
            </a:extLst>
          </p:cNvPr>
          <p:cNvCxnSpPr>
            <a:cxnSpLocks/>
          </p:cNvCxnSpPr>
          <p:nvPr/>
        </p:nvCxnSpPr>
        <p:spPr>
          <a:xfrm>
            <a:off x="9083973" y="2781925"/>
            <a:ext cx="106363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F82EE58-B0D7-D54C-812F-4B0CCE2111C5}"/>
              </a:ext>
            </a:extLst>
          </p:cNvPr>
          <p:cNvSpPr txBox="1"/>
          <p:nvPr/>
        </p:nvSpPr>
        <p:spPr>
          <a:xfrm>
            <a:off x="6967402" y="2995282"/>
            <a:ext cx="237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Exponentially weighted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803721-04DB-2048-8322-9BE869CDE82A}"/>
              </a:ext>
            </a:extLst>
          </p:cNvPr>
          <p:cNvSpPr txBox="1"/>
          <p:nvPr/>
        </p:nvSpPr>
        <p:spPr>
          <a:xfrm>
            <a:off x="5683489" y="3388921"/>
            <a:ext cx="5357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weight given to nearer gradient, and less to older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4B45C54-AEE7-D243-9C44-DA771695DC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74954" y="3807352"/>
            <a:ext cx="2622490" cy="262249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56BDB2E-7004-104B-8EAC-2EA7FA0ABF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6715" y="3807352"/>
            <a:ext cx="2641064" cy="26410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0162249-B294-1B43-9346-AD8A5412D940}"/>
                  </a:ext>
                </a:extLst>
              </p:cNvPr>
              <p:cNvSpPr txBox="1"/>
              <p:nvPr/>
            </p:nvSpPr>
            <p:spPr>
              <a:xfrm>
                <a:off x="6832425" y="4245972"/>
                <a:ext cx="441505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puts more weight on previous data, and smooths the data more.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0162249-B294-1B43-9346-AD8A5412D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425" y="4245972"/>
                <a:ext cx="4415056" cy="646331"/>
              </a:xfrm>
              <a:prstGeom prst="rect">
                <a:avLst/>
              </a:prstGeom>
              <a:blipFill>
                <a:blip r:embed="rId12"/>
                <a:stretch>
                  <a:fillRect l="-1146" t="-1923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295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/>
      <p:bldP spid="13" grpId="0" animBg="1"/>
      <p:bldP spid="14" grpId="0"/>
      <p:bldP spid="15" grpId="0"/>
      <p:bldP spid="16" grpId="0"/>
      <p:bldP spid="23" grpId="0"/>
      <p:bldP spid="24" grpId="0"/>
      <p:bldP spid="2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</TotalTime>
  <Words>1083</Words>
  <Application>Microsoft Macintosh PowerPoint</Application>
  <PresentationFormat>Widescreen</PresentationFormat>
  <Paragraphs>219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Apple Symbols</vt:lpstr>
      <vt:lpstr>Arial</vt:lpstr>
      <vt:lpstr>Calibri</vt:lpstr>
      <vt:lpstr>Calibri Light</vt:lpstr>
      <vt:lpstr>Cambria Math</vt:lpstr>
      <vt:lpstr>Wingdings</vt:lpstr>
      <vt:lpstr>Office Theme</vt:lpstr>
      <vt:lpstr>Lecture 10: Practical Guide to Tuning Deep Neural Networks – Part 1</vt:lpstr>
      <vt:lpstr>Outline</vt:lpstr>
      <vt:lpstr>Hyperparameters</vt:lpstr>
      <vt:lpstr>Mini-batch gradient descent</vt:lpstr>
      <vt:lpstr>Mini-batch gradient descent for L-layer neural network</vt:lpstr>
      <vt:lpstr>Mini-batch vs. batch vs. stochastic GD</vt:lpstr>
      <vt:lpstr>Choosing mini-batch size</vt:lpstr>
      <vt:lpstr>Optimization algorithms faster than gradient descent</vt:lpstr>
      <vt:lpstr>Why is it called exponentially weighted average?</vt:lpstr>
      <vt:lpstr>Implementation of momentum</vt:lpstr>
      <vt:lpstr>RMSprop algorithm</vt:lpstr>
      <vt:lpstr>Implementation of RMSprop</vt:lpstr>
      <vt:lpstr>Why not putting momentum and RMSprop together?</vt:lpstr>
      <vt:lpstr>Common choice for hyperparameters</vt:lpstr>
      <vt:lpstr>Learning rate decay</vt:lpstr>
      <vt:lpstr>Implementing learning rate decay</vt:lpstr>
      <vt:lpstr>Next lecture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10: Improving Deep Neural Networks</dc:title>
  <dc:creator>Microsoft Office User</dc:creator>
  <cp:lastModifiedBy>Microsoft Office User</cp:lastModifiedBy>
  <cp:revision>194</cp:revision>
  <dcterms:created xsi:type="dcterms:W3CDTF">2018-09-26T16:59:34Z</dcterms:created>
  <dcterms:modified xsi:type="dcterms:W3CDTF">2018-10-01T06:27:35Z</dcterms:modified>
</cp:coreProperties>
</file>